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66" r:id="rId4"/>
    <p:sldId id="271" r:id="rId5"/>
    <p:sldId id="272" r:id="rId6"/>
    <p:sldId id="267" r:id="rId7"/>
    <p:sldId id="273" r:id="rId8"/>
    <p:sldId id="274" r:id="rId9"/>
    <p:sldId id="276" r:id="rId10"/>
    <p:sldId id="275" r:id="rId11"/>
    <p:sldId id="270" r:id="rId12"/>
    <p:sldId id="269" r:id="rId13"/>
    <p:sldId id="268" r:id="rId14"/>
    <p:sldId id="277" r:id="rId15"/>
    <p:sldId id="286" r:id="rId16"/>
    <p:sldId id="278" r:id="rId17"/>
    <p:sldId id="262" r:id="rId18"/>
    <p:sldId id="263" r:id="rId19"/>
    <p:sldId id="264" r:id="rId20"/>
    <p:sldId id="257" r:id="rId21"/>
    <p:sldId id="260" r:id="rId22"/>
    <p:sldId id="259" r:id="rId23"/>
    <p:sldId id="279" r:id="rId24"/>
    <p:sldId id="281" r:id="rId25"/>
    <p:sldId id="282" r:id="rId26"/>
    <p:sldId id="280" r:id="rId27"/>
    <p:sldId id="261" r:id="rId28"/>
    <p:sldId id="265" r:id="rId29"/>
    <p:sldId id="284" r:id="rId30"/>
    <p:sldId id="258"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660"/>
  </p:normalViewPr>
  <p:slideViewPr>
    <p:cSldViewPr>
      <p:cViewPr varScale="1">
        <p:scale>
          <a:sx n="81" d="100"/>
          <a:sy n="81" d="100"/>
        </p:scale>
        <p:origin x="9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9D7606-D1E2-4853-8DE8-5E6237715E2C}"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28EB9-E9CB-417F-90B7-5D4EA4FF35B4}" type="slidenum">
              <a:rPr lang="en-CA" smtClean="0"/>
              <a:t>‹#›</a:t>
            </a:fld>
            <a:endParaRPr lang="en-C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D7606-D1E2-4853-8DE8-5E6237715E2C}"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D7606-D1E2-4853-8DE8-5E6237715E2C}"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D7606-D1E2-4853-8DE8-5E6237715E2C}"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D7606-D1E2-4853-8DE8-5E6237715E2C}"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28EB9-E9CB-417F-90B7-5D4EA4FF35B4}" type="slidenum">
              <a:rPr lang="en-CA" smtClean="0"/>
              <a:t>‹#›</a:t>
            </a:fld>
            <a:endParaRPr lang="en-C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D7606-D1E2-4853-8DE8-5E6237715E2C}"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D7606-D1E2-4853-8DE8-5E6237715E2C}" type="datetimeFigureOut">
              <a:rPr lang="en-CA" smtClean="0"/>
              <a:t>2014-11-18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D28EB9-E9CB-417F-90B7-5D4EA4FF35B4}" type="slidenum">
              <a:rPr lang="en-CA" smtClean="0"/>
              <a:t>‹#›</a:t>
            </a:fld>
            <a:endParaRPr lang="en-C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9D7606-D1E2-4853-8DE8-5E6237715E2C}" type="datetimeFigureOut">
              <a:rPr lang="en-CA" smtClean="0"/>
              <a:t>2014-11-18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D7606-D1E2-4853-8DE8-5E6237715E2C}" type="datetimeFigureOut">
              <a:rPr lang="en-CA" smtClean="0"/>
              <a:t>2014-11-18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D7606-D1E2-4853-8DE8-5E6237715E2C}"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28EB9-E9CB-417F-90B7-5D4EA4FF35B4}" type="slidenum">
              <a:rPr lang="en-CA" smtClean="0"/>
              <a:t>‹#›</a:t>
            </a:fld>
            <a:endParaRPr lang="en-C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D7606-D1E2-4853-8DE8-5E6237715E2C}"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28EB9-E9CB-417F-90B7-5D4EA4FF35B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79D7606-D1E2-4853-8DE8-5E6237715E2C}" type="datetimeFigureOut">
              <a:rPr lang="en-CA" smtClean="0"/>
              <a:t>2014-11-18</a:t>
            </a:fld>
            <a:endParaRPr lang="en-C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C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BD28EB9-E9CB-417F-90B7-5D4EA4FF35B4}" type="slidenum">
              <a:rPr lang="en-CA" smtClean="0"/>
              <a:t>‹#›</a:t>
            </a:fld>
            <a:endParaRPr lang="en-C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MiS02j3zt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88640"/>
            <a:ext cx="7543800" cy="1524000"/>
          </a:xfrm>
        </p:spPr>
        <p:txBody>
          <a:bodyPr/>
          <a:lstStyle/>
          <a:p>
            <a:r>
              <a:rPr lang="en-CA" dirty="0" smtClean="0"/>
              <a:t>Depression</a:t>
            </a:r>
            <a:endParaRPr lang="en-CA" dirty="0"/>
          </a:p>
        </p:txBody>
      </p:sp>
      <p:sp>
        <p:nvSpPr>
          <p:cNvPr id="3" name="Subtitle 2"/>
          <p:cNvSpPr>
            <a:spLocks noGrp="1"/>
          </p:cNvSpPr>
          <p:nvPr>
            <p:ph type="subTitle" idx="1"/>
          </p:nvPr>
        </p:nvSpPr>
        <p:spPr>
          <a:xfrm>
            <a:off x="1043608" y="5736357"/>
            <a:ext cx="6858000" cy="990600"/>
          </a:xfrm>
        </p:spPr>
        <p:txBody>
          <a:bodyPr>
            <a:normAutofit fontScale="92500"/>
          </a:bodyPr>
          <a:lstStyle/>
          <a:p>
            <a:pPr algn="ctr"/>
            <a:r>
              <a:rPr lang="en-CA" dirty="0" smtClean="0"/>
              <a:t>By: </a:t>
            </a:r>
            <a:r>
              <a:rPr lang="en-CA" dirty="0" smtClean="0"/>
              <a:t>Kathryn Baker, Sara </a:t>
            </a:r>
            <a:r>
              <a:rPr lang="en-CA" dirty="0" smtClean="0"/>
              <a:t>Gardiner, </a:t>
            </a:r>
            <a:endParaRPr lang="en-CA" dirty="0" smtClean="0"/>
          </a:p>
          <a:p>
            <a:pPr algn="ctr"/>
            <a:r>
              <a:rPr lang="en-CA" dirty="0" smtClean="0"/>
              <a:t>Amanda </a:t>
            </a:r>
            <a:r>
              <a:rPr lang="en-CA" dirty="0" smtClean="0"/>
              <a:t>Hudson, </a:t>
            </a:r>
            <a:r>
              <a:rPr lang="en-CA" dirty="0" err="1" smtClean="0"/>
              <a:t>Sascha</a:t>
            </a:r>
            <a:r>
              <a:rPr lang="en-CA" dirty="0" smtClean="0"/>
              <a:t> </a:t>
            </a:r>
            <a:r>
              <a:rPr lang="en-CA" dirty="0" smtClean="0"/>
              <a:t>Peddle and Andrea Rose</a:t>
            </a:r>
            <a:endParaRPr lang="en-CA" dirty="0"/>
          </a:p>
        </p:txBody>
      </p:sp>
      <p:pic>
        <p:nvPicPr>
          <p:cNvPr id="2054" name="Picture 6" descr="It's always worse than it se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16832"/>
            <a:ext cx="5383838" cy="349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04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781800" cy="1231032"/>
          </a:xfrm>
        </p:spPr>
        <p:txBody>
          <a:bodyPr/>
          <a:lstStyle/>
          <a:p>
            <a:r>
              <a:rPr lang="en-CA" dirty="0" smtClean="0"/>
              <a:t>Changes in Behaviour</a:t>
            </a:r>
            <a:endParaRPr lang="en-CA" dirty="0"/>
          </a:p>
        </p:txBody>
      </p:sp>
      <p:sp>
        <p:nvSpPr>
          <p:cNvPr id="3" name="Content Placeholder 2"/>
          <p:cNvSpPr>
            <a:spLocks noGrp="1"/>
          </p:cNvSpPr>
          <p:nvPr>
            <p:ph idx="1"/>
          </p:nvPr>
        </p:nvSpPr>
        <p:spPr>
          <a:xfrm>
            <a:off x="755576" y="1556792"/>
            <a:ext cx="7543800" cy="2160240"/>
          </a:xfrm>
        </p:spPr>
        <p:txBody>
          <a:bodyPr/>
          <a:lstStyle/>
          <a:p>
            <a:r>
              <a:rPr lang="en-CA" sz="1800" dirty="0" smtClean="0"/>
              <a:t>Withdrawal </a:t>
            </a:r>
            <a:r>
              <a:rPr lang="en-CA" sz="1800" dirty="0"/>
              <a:t>from social, work and leisure activities </a:t>
            </a:r>
          </a:p>
          <a:p>
            <a:r>
              <a:rPr lang="en-CA" sz="1800" dirty="0" smtClean="0"/>
              <a:t>Neglecting </a:t>
            </a:r>
            <a:r>
              <a:rPr lang="en-CA" sz="1800" dirty="0"/>
              <a:t>duties such as homework, chores and being irresponsible </a:t>
            </a:r>
          </a:p>
          <a:p>
            <a:r>
              <a:rPr lang="en-CA" sz="1800" dirty="0" smtClean="0"/>
              <a:t>Decrease </a:t>
            </a:r>
            <a:r>
              <a:rPr lang="en-CA" sz="1800" dirty="0"/>
              <a:t>in physical activity and exercise </a:t>
            </a:r>
          </a:p>
          <a:p>
            <a:r>
              <a:rPr lang="en-CA" sz="1800" dirty="0" smtClean="0"/>
              <a:t>Increased </a:t>
            </a:r>
            <a:r>
              <a:rPr lang="en-CA" sz="1800" dirty="0"/>
              <a:t>use of alcohol and drugs </a:t>
            </a:r>
            <a:endParaRPr lang="en-CA" sz="1800" dirty="0" smtClean="0"/>
          </a:p>
          <a:p>
            <a:r>
              <a:rPr lang="en-CA" sz="1800" dirty="0" smtClean="0"/>
              <a:t>Lack of self-care</a:t>
            </a:r>
            <a:endParaRPr lang="en-CA" sz="1800" dirty="0"/>
          </a:p>
          <a:p>
            <a:endParaRPr lang="en-CA" dirty="0"/>
          </a:p>
        </p:txBody>
      </p:sp>
      <p:pic>
        <p:nvPicPr>
          <p:cNvPr id="8196" name="Picture 4" descr="http://www.alternet.org/files/styles/story_image/public/story_images/shutterstock_936629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67430"/>
            <a:ext cx="4341704" cy="31512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6453336"/>
            <a:ext cx="3744416" cy="246221"/>
          </a:xfrm>
          <a:prstGeom prst="rect">
            <a:avLst/>
          </a:prstGeom>
          <a:noFill/>
        </p:spPr>
        <p:txBody>
          <a:bodyPr wrap="square" rtlCol="0">
            <a:spAutoFit/>
          </a:bodyPr>
          <a:lstStyle/>
          <a:p>
            <a:r>
              <a:rPr lang="en-CA" sz="1000" dirty="0"/>
              <a:t>http://www.alternet.org/drugs/link-between-alcohol-and-depression</a:t>
            </a:r>
          </a:p>
        </p:txBody>
      </p:sp>
    </p:spTree>
    <p:extLst>
      <p:ext uri="{BB962C8B-B14F-4D97-AF65-F5344CB8AC3E}">
        <p14:creationId xmlns:p14="http://schemas.microsoft.com/office/powerpoint/2010/main" val="578935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6781800" cy="1161256"/>
          </a:xfrm>
        </p:spPr>
        <p:txBody>
          <a:bodyPr/>
          <a:lstStyle/>
          <a:p>
            <a:r>
              <a:rPr lang="en-CA" dirty="0" smtClean="0"/>
              <a:t>Etiology / Causes</a:t>
            </a:r>
            <a:endParaRPr lang="en-CA" dirty="0"/>
          </a:p>
        </p:txBody>
      </p:sp>
      <p:sp>
        <p:nvSpPr>
          <p:cNvPr id="3" name="Content Placeholder 2"/>
          <p:cNvSpPr>
            <a:spLocks noGrp="1"/>
          </p:cNvSpPr>
          <p:nvPr>
            <p:ph idx="1"/>
          </p:nvPr>
        </p:nvSpPr>
        <p:spPr>
          <a:xfrm>
            <a:off x="395536" y="1052736"/>
            <a:ext cx="7543800" cy="3312368"/>
          </a:xfrm>
        </p:spPr>
        <p:txBody>
          <a:bodyPr>
            <a:normAutofit/>
          </a:bodyPr>
          <a:lstStyle/>
          <a:p>
            <a:r>
              <a:rPr lang="en-CA" sz="1800" dirty="0" smtClean="0"/>
              <a:t>Depression is not caused by one </a:t>
            </a:r>
            <a:r>
              <a:rPr lang="en-CA" sz="1800" i="1" dirty="0" smtClean="0"/>
              <a:t>single</a:t>
            </a:r>
            <a:r>
              <a:rPr lang="en-CA" sz="1800" dirty="0" smtClean="0"/>
              <a:t> factor.</a:t>
            </a:r>
          </a:p>
          <a:p>
            <a:r>
              <a:rPr lang="en-CA" sz="1800" dirty="0" smtClean="0"/>
              <a:t>Several factors which trigger depression include:</a:t>
            </a:r>
          </a:p>
          <a:p>
            <a:pPr>
              <a:buFont typeface="Wingdings" panose="05000000000000000000" pitchFamily="2" charset="2"/>
              <a:buChar char="ü"/>
            </a:pPr>
            <a:r>
              <a:rPr lang="en-CA" sz="1800" dirty="0"/>
              <a:t>n</a:t>
            </a:r>
            <a:r>
              <a:rPr lang="en-CA" sz="1800" dirty="0" smtClean="0"/>
              <a:t>eurobiological factors (brain chemistry)</a:t>
            </a:r>
          </a:p>
          <a:p>
            <a:pPr>
              <a:buFont typeface="Wingdings" panose="05000000000000000000" pitchFamily="2" charset="2"/>
              <a:buChar char="ü"/>
            </a:pPr>
            <a:r>
              <a:rPr lang="en-CA" sz="1800" dirty="0"/>
              <a:t>e</a:t>
            </a:r>
            <a:r>
              <a:rPr lang="en-CA" sz="1800" dirty="0" smtClean="0"/>
              <a:t>nvironmental factors (health, loss, stress at work)</a:t>
            </a:r>
          </a:p>
          <a:p>
            <a:pPr>
              <a:buFont typeface="Wingdings" panose="05000000000000000000" pitchFamily="2" charset="2"/>
              <a:buChar char="ü"/>
            </a:pPr>
            <a:r>
              <a:rPr lang="en-CA" sz="1800" dirty="0" smtClean="0"/>
              <a:t>genetic factors (family history)</a:t>
            </a:r>
          </a:p>
          <a:p>
            <a:pPr>
              <a:buFont typeface="Wingdings" panose="05000000000000000000" pitchFamily="2" charset="2"/>
              <a:buChar char="ü"/>
            </a:pPr>
            <a:r>
              <a:rPr lang="en-CA" sz="1800" dirty="0"/>
              <a:t>p</a:t>
            </a:r>
            <a:r>
              <a:rPr lang="en-CA" sz="1800" dirty="0" smtClean="0"/>
              <a:t>sychosocial (isolation, bullying, family problems)</a:t>
            </a:r>
          </a:p>
        </p:txBody>
      </p:sp>
      <p:pic>
        <p:nvPicPr>
          <p:cNvPr id="9218" name="Picture 2" descr="http://queryclub.com/wp-content/uploads/2014/04/downloa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80928"/>
            <a:ext cx="3384454" cy="31375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6825" y="6514891"/>
            <a:ext cx="1656184" cy="246221"/>
          </a:xfrm>
          <a:prstGeom prst="rect">
            <a:avLst/>
          </a:prstGeom>
          <a:noFill/>
        </p:spPr>
        <p:txBody>
          <a:bodyPr wrap="square" rtlCol="0">
            <a:spAutoFit/>
          </a:bodyPr>
          <a:lstStyle/>
          <a:p>
            <a:r>
              <a:rPr lang="en-CA" sz="1000" dirty="0"/>
              <a:t>http://queryclub.com/?p=40</a:t>
            </a:r>
          </a:p>
        </p:txBody>
      </p:sp>
    </p:spTree>
    <p:extLst>
      <p:ext uri="{BB962C8B-B14F-4D97-AF65-F5344CB8AC3E}">
        <p14:creationId xmlns:p14="http://schemas.microsoft.com/office/powerpoint/2010/main" val="508715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781800" cy="1152128"/>
          </a:xfrm>
        </p:spPr>
        <p:txBody>
          <a:bodyPr/>
          <a:lstStyle/>
          <a:p>
            <a:r>
              <a:rPr lang="en-CA" dirty="0" smtClean="0"/>
              <a:t>Diagnosis</a:t>
            </a:r>
            <a:endParaRPr lang="en-CA" dirty="0"/>
          </a:p>
        </p:txBody>
      </p:sp>
      <p:sp>
        <p:nvSpPr>
          <p:cNvPr id="3" name="Content Placeholder 2"/>
          <p:cNvSpPr>
            <a:spLocks noGrp="1"/>
          </p:cNvSpPr>
          <p:nvPr>
            <p:ph idx="1"/>
          </p:nvPr>
        </p:nvSpPr>
        <p:spPr>
          <a:xfrm>
            <a:off x="755576" y="548680"/>
            <a:ext cx="7543800" cy="3886200"/>
          </a:xfrm>
        </p:spPr>
        <p:txBody>
          <a:bodyPr/>
          <a:lstStyle/>
          <a:p>
            <a:r>
              <a:rPr lang="en-CA" sz="1800" dirty="0" smtClean="0"/>
              <a:t>Criteria to diagnose depression can be found in the Diagnostic Statistical Manual V. </a:t>
            </a:r>
          </a:p>
          <a:p>
            <a:r>
              <a:rPr lang="en-CA" sz="1800" dirty="0" smtClean="0"/>
              <a:t>Completion of a clinical assessment which includes interviews or screening methods.</a:t>
            </a:r>
          </a:p>
          <a:p>
            <a:r>
              <a:rPr lang="en-CA" sz="1800" dirty="0" smtClean="0"/>
              <a:t>Symptoms and the duration and severity of the symptoms are also examined. </a:t>
            </a:r>
          </a:p>
          <a:p>
            <a:endParaRPr lang="en-CA" dirty="0" smtClean="0"/>
          </a:p>
        </p:txBody>
      </p:sp>
      <p:pic>
        <p:nvPicPr>
          <p:cNvPr id="10242" name="Picture 2" descr="https://encrypted-tbn2.gstatic.com/images?q=tbn:ANd9GcTE1C56cIgNsPt91OIto8fWvbd3DIQDeXHQL6NUH-rWkSWvhhAL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70835"/>
            <a:ext cx="4176464" cy="27564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20072" y="6525344"/>
            <a:ext cx="3528392" cy="246221"/>
          </a:xfrm>
          <a:prstGeom prst="rect">
            <a:avLst/>
          </a:prstGeom>
          <a:noFill/>
        </p:spPr>
        <p:txBody>
          <a:bodyPr wrap="square" rtlCol="0">
            <a:spAutoFit/>
          </a:bodyPr>
          <a:lstStyle/>
          <a:p>
            <a:r>
              <a:rPr lang="en-CA" sz="1000" dirty="0"/>
              <a:t>http://cocentrix.com/dsm-5-changes-closer-look-implications/</a:t>
            </a:r>
          </a:p>
        </p:txBody>
      </p:sp>
    </p:spTree>
    <p:extLst>
      <p:ext uri="{BB962C8B-B14F-4D97-AF65-F5344CB8AC3E}">
        <p14:creationId xmlns:p14="http://schemas.microsoft.com/office/powerpoint/2010/main" val="53515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531"/>
            <a:ext cx="6781800" cy="1404245"/>
          </a:xfrm>
        </p:spPr>
        <p:txBody>
          <a:bodyPr/>
          <a:lstStyle/>
          <a:p>
            <a:r>
              <a:rPr lang="en-CA" dirty="0" smtClean="0"/>
              <a:t>Treatments</a:t>
            </a:r>
            <a:endParaRPr lang="en-CA" dirty="0"/>
          </a:p>
        </p:txBody>
      </p:sp>
      <p:sp>
        <p:nvSpPr>
          <p:cNvPr id="3" name="Content Placeholder 2"/>
          <p:cNvSpPr>
            <a:spLocks noGrp="1"/>
          </p:cNvSpPr>
          <p:nvPr>
            <p:ph idx="1"/>
          </p:nvPr>
        </p:nvSpPr>
        <p:spPr>
          <a:xfrm>
            <a:off x="755576" y="1545392"/>
            <a:ext cx="7543800" cy="4464496"/>
          </a:xfrm>
        </p:spPr>
        <p:txBody>
          <a:bodyPr>
            <a:normAutofit fontScale="92500" lnSpcReduction="10000"/>
          </a:bodyPr>
          <a:lstStyle/>
          <a:p>
            <a:pPr marL="0" indent="0">
              <a:buNone/>
            </a:pPr>
            <a:r>
              <a:rPr lang="en-CA" b="1" dirty="0" smtClean="0"/>
              <a:t>Psychological </a:t>
            </a:r>
            <a:r>
              <a:rPr lang="en-CA" b="1" dirty="0"/>
              <a:t>Treatments </a:t>
            </a:r>
            <a:endParaRPr lang="en-CA" b="1" dirty="0" smtClean="0"/>
          </a:p>
          <a:p>
            <a:pPr marL="0" indent="0">
              <a:buNone/>
            </a:pPr>
            <a:endParaRPr lang="en-CA" b="1" dirty="0"/>
          </a:p>
          <a:p>
            <a:r>
              <a:rPr lang="en-CA" sz="2000" dirty="0" smtClean="0"/>
              <a:t>Cognitive </a:t>
            </a:r>
            <a:r>
              <a:rPr lang="en-CA" sz="2000" dirty="0"/>
              <a:t>Behavioural Therapy – </a:t>
            </a:r>
            <a:r>
              <a:rPr lang="en-CA" sz="2000" dirty="0"/>
              <a:t>T</a:t>
            </a:r>
            <a:r>
              <a:rPr lang="en-CA" sz="2000" dirty="0" smtClean="0"/>
              <a:t>reatment that helps patients understand thoughts and feelings that influence behaviours</a:t>
            </a:r>
            <a:r>
              <a:rPr lang="en-CA" sz="2000" dirty="0" smtClean="0"/>
              <a:t>. </a:t>
            </a:r>
          </a:p>
          <a:p>
            <a:pPr marL="0" indent="0">
              <a:buNone/>
            </a:pPr>
            <a:r>
              <a:rPr lang="en-CA" sz="2000" dirty="0" smtClean="0"/>
              <a:t>    -Teaches techniques to cope with stress</a:t>
            </a:r>
          </a:p>
          <a:p>
            <a:pPr marL="0" indent="0">
              <a:buNone/>
            </a:pPr>
            <a:r>
              <a:rPr lang="en-CA" sz="2000" dirty="0" smtClean="0"/>
              <a:t>    -Identifies ways to manage emotions</a:t>
            </a:r>
          </a:p>
          <a:p>
            <a:pPr marL="0" indent="0">
              <a:buNone/>
            </a:pPr>
            <a:r>
              <a:rPr lang="en-CA" sz="2000" dirty="0"/>
              <a:t> </a:t>
            </a:r>
            <a:r>
              <a:rPr lang="en-CA" sz="2000" dirty="0" smtClean="0"/>
              <a:t>   -R</a:t>
            </a:r>
            <a:r>
              <a:rPr lang="en-CA" sz="2000" dirty="0" smtClean="0"/>
              <a:t>esearch </a:t>
            </a:r>
            <a:r>
              <a:rPr lang="en-CA" sz="2000" dirty="0"/>
              <a:t>proves that it </a:t>
            </a:r>
            <a:r>
              <a:rPr lang="en-CA" sz="2000" dirty="0" smtClean="0"/>
              <a:t>helps prevent </a:t>
            </a:r>
            <a:r>
              <a:rPr lang="en-CA" sz="2000" dirty="0"/>
              <a:t>illness relapse </a:t>
            </a:r>
            <a:endParaRPr lang="en-CA" sz="2000" dirty="0" smtClean="0"/>
          </a:p>
          <a:p>
            <a:endParaRPr lang="en-CA" sz="2000" dirty="0"/>
          </a:p>
          <a:p>
            <a:r>
              <a:rPr lang="en-CA" sz="2000" dirty="0" smtClean="0"/>
              <a:t>Interpersonal </a:t>
            </a:r>
            <a:r>
              <a:rPr lang="en-CA" sz="2000" dirty="0"/>
              <a:t>Therapy – Addresses interpersonal relationship problems associated with or affected by depression. </a:t>
            </a:r>
            <a:r>
              <a:rPr lang="en-CA" sz="2000" dirty="0" smtClean="0"/>
              <a:t>Strengthening </a:t>
            </a:r>
            <a:r>
              <a:rPr lang="en-CA" sz="2000" dirty="0"/>
              <a:t>patient’s social support systems increases their ability to cope </a:t>
            </a:r>
            <a:endParaRPr lang="en-CA" sz="2000" dirty="0" smtClean="0"/>
          </a:p>
          <a:p>
            <a:endParaRPr lang="en-CA" sz="2000" dirty="0"/>
          </a:p>
          <a:p>
            <a:r>
              <a:rPr lang="en-CA" sz="2000" dirty="0" smtClean="0"/>
              <a:t>Psychotherapy </a:t>
            </a:r>
            <a:r>
              <a:rPr lang="en-CA" sz="2000" dirty="0"/>
              <a:t>should occur on a weekly basis for 6 months or more to reduce the chance of relapse </a:t>
            </a:r>
          </a:p>
          <a:p>
            <a:endParaRPr lang="en-CA" dirty="0"/>
          </a:p>
        </p:txBody>
      </p:sp>
    </p:spTree>
    <p:extLst>
      <p:ext uri="{BB962C8B-B14F-4D97-AF65-F5344CB8AC3E}">
        <p14:creationId xmlns:p14="http://schemas.microsoft.com/office/powerpoint/2010/main" val="393525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781800" cy="1015008"/>
          </a:xfrm>
        </p:spPr>
        <p:txBody>
          <a:bodyPr/>
          <a:lstStyle/>
          <a:p>
            <a:r>
              <a:rPr lang="en-CA" dirty="0" smtClean="0"/>
              <a:t>Treatments</a:t>
            </a:r>
            <a:endParaRPr lang="en-CA" dirty="0"/>
          </a:p>
        </p:txBody>
      </p:sp>
      <p:sp>
        <p:nvSpPr>
          <p:cNvPr id="3" name="Content Placeholder 2"/>
          <p:cNvSpPr>
            <a:spLocks noGrp="1"/>
          </p:cNvSpPr>
          <p:nvPr>
            <p:ph idx="1"/>
          </p:nvPr>
        </p:nvSpPr>
        <p:spPr>
          <a:xfrm>
            <a:off x="755576" y="1412776"/>
            <a:ext cx="7543800" cy="4471392"/>
          </a:xfrm>
        </p:spPr>
        <p:txBody>
          <a:bodyPr>
            <a:normAutofit fontScale="92500" lnSpcReduction="10000"/>
          </a:bodyPr>
          <a:lstStyle/>
          <a:p>
            <a:pPr marL="0" indent="0">
              <a:buNone/>
            </a:pPr>
            <a:r>
              <a:rPr lang="en-CA" b="1" dirty="0" smtClean="0"/>
              <a:t>Pharmaceutical </a:t>
            </a:r>
            <a:r>
              <a:rPr lang="en-CA" b="1" dirty="0"/>
              <a:t>Treatments </a:t>
            </a:r>
          </a:p>
          <a:p>
            <a:r>
              <a:rPr lang="en-CA" sz="2200" dirty="0"/>
              <a:t>Selective Serotonin Reuptake Inhibitors (</a:t>
            </a:r>
            <a:r>
              <a:rPr lang="en-CA" sz="2200" dirty="0" smtClean="0"/>
              <a:t>SSRIs</a:t>
            </a:r>
            <a:r>
              <a:rPr lang="en-CA" sz="2200" dirty="0"/>
              <a:t>) </a:t>
            </a:r>
          </a:p>
          <a:p>
            <a:r>
              <a:rPr lang="en-CA" sz="2200" dirty="0" smtClean="0"/>
              <a:t>SSRIs </a:t>
            </a:r>
            <a:r>
              <a:rPr lang="en-CA" sz="2200" dirty="0"/>
              <a:t>function by blocking the re-uptake of serotonin in the brain </a:t>
            </a:r>
          </a:p>
          <a:p>
            <a:r>
              <a:rPr lang="en-CA" sz="2200" dirty="0" smtClean="0"/>
              <a:t>increase </a:t>
            </a:r>
            <a:r>
              <a:rPr lang="en-CA" sz="2200" dirty="0"/>
              <a:t>levels of serotonin at the synapse </a:t>
            </a:r>
          </a:p>
          <a:p>
            <a:r>
              <a:rPr lang="en-CA" sz="2200" dirty="0" smtClean="0"/>
              <a:t>Side </a:t>
            </a:r>
            <a:r>
              <a:rPr lang="en-CA" sz="2200" dirty="0"/>
              <a:t>effects: headaches, nausea, anxiety, insomnia </a:t>
            </a:r>
          </a:p>
          <a:p>
            <a:r>
              <a:rPr lang="en-CA" sz="2200" dirty="0" smtClean="0"/>
              <a:t>Examples </a:t>
            </a:r>
            <a:r>
              <a:rPr lang="en-CA" sz="2200" dirty="0"/>
              <a:t>include: Prozac, Effexor, Cymbalta, </a:t>
            </a:r>
            <a:r>
              <a:rPr lang="en-CA" sz="2200" dirty="0" err="1"/>
              <a:t>Celexa</a:t>
            </a:r>
            <a:r>
              <a:rPr lang="en-CA" sz="2200" dirty="0"/>
              <a:t>, Zoloft </a:t>
            </a:r>
          </a:p>
          <a:p>
            <a:r>
              <a:rPr lang="en-CA" sz="2200" dirty="0"/>
              <a:t>Monoamine Oxidase Inhibitors (</a:t>
            </a:r>
            <a:r>
              <a:rPr lang="en-CA" sz="2200" dirty="0" smtClean="0"/>
              <a:t>MAOIs</a:t>
            </a:r>
            <a:r>
              <a:rPr lang="en-CA" sz="2200" dirty="0"/>
              <a:t>) function by preventing the break down of serotonin and noradrenaline, </a:t>
            </a:r>
            <a:r>
              <a:rPr lang="en-CA" sz="2200" dirty="0" smtClean="0"/>
              <a:t>allowing the neurotransmitters to remain active longer</a:t>
            </a:r>
            <a:endParaRPr lang="en-CA" sz="2200" dirty="0"/>
          </a:p>
          <a:p>
            <a:r>
              <a:rPr lang="en-CA" sz="2200" dirty="0" smtClean="0"/>
              <a:t>Side effects</a:t>
            </a:r>
            <a:r>
              <a:rPr lang="en-CA" sz="2200" dirty="0"/>
              <a:t>: </a:t>
            </a:r>
            <a:r>
              <a:rPr lang="en-CA" sz="2200" dirty="0" smtClean="0"/>
              <a:t>fatigue, dizziness, nausea, headaches, blurred vision, low blood pressure</a:t>
            </a:r>
            <a:endParaRPr lang="en-CA" sz="2200" dirty="0" smtClean="0"/>
          </a:p>
          <a:p>
            <a:r>
              <a:rPr lang="en-CA" sz="2200" dirty="0" smtClean="0"/>
              <a:t>Combination </a:t>
            </a:r>
            <a:r>
              <a:rPr lang="en-CA" sz="2200" dirty="0"/>
              <a:t>of medication and psychotherapy works best for people suffering from long term depression </a:t>
            </a:r>
          </a:p>
          <a:p>
            <a:endParaRPr lang="en-CA" dirty="0"/>
          </a:p>
        </p:txBody>
      </p:sp>
    </p:spTree>
    <p:extLst>
      <p:ext uri="{BB962C8B-B14F-4D97-AF65-F5344CB8AC3E}">
        <p14:creationId xmlns:p14="http://schemas.microsoft.com/office/powerpoint/2010/main" val="15305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6781800" cy="1600200"/>
          </a:xfrm>
        </p:spPr>
        <p:txBody>
          <a:bodyPr/>
          <a:lstStyle/>
          <a:p>
            <a:r>
              <a:rPr lang="en-CA" dirty="0" smtClean="0"/>
              <a:t>Treatments</a:t>
            </a:r>
            <a:endParaRPr lang="en-CA" dirty="0"/>
          </a:p>
        </p:txBody>
      </p:sp>
      <p:pic>
        <p:nvPicPr>
          <p:cNvPr id="4098" name="Picture 2" descr="http://brainyinfo.com/home/wp-content/uploads/2011/05/Paxileffec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763" y="1601788"/>
            <a:ext cx="476250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781800" cy="1015008"/>
          </a:xfrm>
        </p:spPr>
        <p:txBody>
          <a:bodyPr/>
          <a:lstStyle/>
          <a:p>
            <a:r>
              <a:rPr lang="en-CA" dirty="0" smtClean="0"/>
              <a:t>Treatments</a:t>
            </a:r>
            <a:endParaRPr lang="en-CA" dirty="0"/>
          </a:p>
        </p:txBody>
      </p:sp>
      <p:sp>
        <p:nvSpPr>
          <p:cNvPr id="3" name="Content Placeholder 2"/>
          <p:cNvSpPr>
            <a:spLocks noGrp="1"/>
          </p:cNvSpPr>
          <p:nvPr>
            <p:ph idx="1"/>
          </p:nvPr>
        </p:nvSpPr>
        <p:spPr>
          <a:xfrm>
            <a:off x="755576" y="764704"/>
            <a:ext cx="7543800" cy="3886200"/>
          </a:xfrm>
        </p:spPr>
        <p:txBody>
          <a:bodyPr/>
          <a:lstStyle/>
          <a:p>
            <a:pPr marL="0" indent="0">
              <a:buNone/>
            </a:pPr>
            <a:r>
              <a:rPr lang="en-CA" sz="2000" b="1" smtClean="0"/>
              <a:t>Natural </a:t>
            </a:r>
            <a:r>
              <a:rPr lang="en-CA" sz="2000" b="1" dirty="0"/>
              <a:t>Treatments </a:t>
            </a:r>
          </a:p>
          <a:p>
            <a:r>
              <a:rPr lang="en-CA" sz="2000" dirty="0"/>
              <a:t>Physical Exercise – increases levels of endorphins, which interact with receptors in the brain reducing perception of pain and triggering a positive feeling in the body </a:t>
            </a:r>
          </a:p>
          <a:p>
            <a:r>
              <a:rPr lang="en-CA" sz="2000" dirty="0"/>
              <a:t>Exercise alleviates stress, boosts self-esteem, improves sleep and decreases feelings associated with depression </a:t>
            </a:r>
          </a:p>
          <a:p>
            <a:endParaRPr lang="en-CA" dirty="0"/>
          </a:p>
        </p:txBody>
      </p:sp>
      <p:pic>
        <p:nvPicPr>
          <p:cNvPr id="11266" name="Picture 2" descr="http://familyguidanceandtherapy.com/wp-content/uploads/2013/08/383086_397288153712188_1209497136_n-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212976"/>
            <a:ext cx="2857500" cy="2857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7944" y="6309320"/>
            <a:ext cx="4896544" cy="246221"/>
          </a:xfrm>
          <a:prstGeom prst="rect">
            <a:avLst/>
          </a:prstGeom>
          <a:noFill/>
        </p:spPr>
        <p:txBody>
          <a:bodyPr wrap="square" rtlCol="0">
            <a:spAutoFit/>
          </a:bodyPr>
          <a:lstStyle/>
          <a:p>
            <a:r>
              <a:rPr lang="en-CA" sz="1000" dirty="0"/>
              <a:t>http://familyguidanceandtherapy.com/2013/08/dealing-with-depression-through-exercise/</a:t>
            </a:r>
          </a:p>
        </p:txBody>
      </p:sp>
    </p:spTree>
    <p:extLst>
      <p:ext uri="{BB962C8B-B14F-4D97-AF65-F5344CB8AC3E}">
        <p14:creationId xmlns:p14="http://schemas.microsoft.com/office/powerpoint/2010/main" val="1415735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7424"/>
            <a:ext cx="6781800" cy="1600200"/>
          </a:xfrm>
        </p:spPr>
        <p:txBody>
          <a:bodyPr/>
          <a:lstStyle/>
          <a:p>
            <a:r>
              <a:rPr lang="en-CA" dirty="0" smtClean="0"/>
              <a:t>Major Depression</a:t>
            </a:r>
            <a:endParaRPr lang="en-CA" dirty="0"/>
          </a:p>
        </p:txBody>
      </p:sp>
      <p:sp>
        <p:nvSpPr>
          <p:cNvPr id="3" name="Content Placeholder 2"/>
          <p:cNvSpPr>
            <a:spLocks noGrp="1"/>
          </p:cNvSpPr>
          <p:nvPr>
            <p:ph idx="1"/>
          </p:nvPr>
        </p:nvSpPr>
        <p:spPr>
          <a:xfrm>
            <a:off x="662588" y="620688"/>
            <a:ext cx="7543800" cy="3022104"/>
          </a:xfrm>
        </p:spPr>
        <p:txBody>
          <a:bodyPr>
            <a:normAutofit/>
          </a:bodyPr>
          <a:lstStyle/>
          <a:p>
            <a:r>
              <a:rPr lang="en-CA" sz="2000" dirty="0" smtClean="0"/>
              <a:t>Major </a:t>
            </a:r>
            <a:r>
              <a:rPr lang="en-CA" sz="2000" dirty="0"/>
              <a:t>depression is a mental disorder characterized by a persistent feeling sadness, low self-esteem, and loss of interest</a:t>
            </a:r>
            <a:r>
              <a:rPr lang="en-CA" sz="2000" dirty="0" smtClean="0"/>
              <a:t>.</a:t>
            </a:r>
          </a:p>
          <a:p>
            <a:r>
              <a:rPr lang="en-CA" sz="2000" dirty="0"/>
              <a:t>Physical symptoms include: pain, headaches, skeletal, mood symptoms, and cognitive changes </a:t>
            </a:r>
          </a:p>
          <a:p>
            <a:r>
              <a:rPr lang="en-CA" sz="2000" dirty="0"/>
              <a:t>In Canada, 5% of male youth and 12% of female youth </a:t>
            </a:r>
          </a:p>
        </p:txBody>
      </p:sp>
      <p:pic>
        <p:nvPicPr>
          <p:cNvPr id="3074" name="Picture 2" descr="C:\Users\Andrea Rose\AppData\Local\Microsoft\Windows\Temporary Internet Files\Content.IE5\HG49YN8M\MP9004015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967" y="3212976"/>
            <a:ext cx="3901440" cy="25999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8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58472" cy="1600200"/>
          </a:xfrm>
        </p:spPr>
        <p:txBody>
          <a:bodyPr>
            <a:normAutofit/>
          </a:bodyPr>
          <a:lstStyle/>
          <a:p>
            <a:r>
              <a:rPr lang="en-CA" dirty="0" smtClean="0"/>
              <a:t>Major Depression</a:t>
            </a:r>
            <a:endParaRPr lang="en-CA" dirty="0"/>
          </a:p>
        </p:txBody>
      </p:sp>
      <p:sp>
        <p:nvSpPr>
          <p:cNvPr id="3" name="Content Placeholder 2"/>
          <p:cNvSpPr>
            <a:spLocks noGrp="1"/>
          </p:cNvSpPr>
          <p:nvPr>
            <p:ph idx="1"/>
          </p:nvPr>
        </p:nvSpPr>
        <p:spPr>
          <a:xfrm>
            <a:off x="611560" y="1484784"/>
            <a:ext cx="7543800" cy="4464496"/>
          </a:xfrm>
        </p:spPr>
        <p:txBody>
          <a:bodyPr>
            <a:normAutofit fontScale="92500" lnSpcReduction="10000"/>
          </a:bodyPr>
          <a:lstStyle/>
          <a:p>
            <a:endParaRPr lang="en-CA" dirty="0" smtClean="0"/>
          </a:p>
          <a:p>
            <a:r>
              <a:rPr lang="en-CA" sz="2200" dirty="0" smtClean="0"/>
              <a:t>To be diagnosed with major depression, five </a:t>
            </a:r>
            <a:r>
              <a:rPr lang="en-CA" sz="2200" dirty="0"/>
              <a:t>or more of the following </a:t>
            </a:r>
            <a:r>
              <a:rPr lang="en-CA" sz="2200" dirty="0" smtClean="0"/>
              <a:t>symptoms must be present </a:t>
            </a:r>
            <a:r>
              <a:rPr lang="en-CA" sz="2200" dirty="0"/>
              <a:t>for at least two </a:t>
            </a:r>
            <a:r>
              <a:rPr lang="en-CA" sz="2200" dirty="0" smtClean="0"/>
              <a:t>weeks:</a:t>
            </a:r>
            <a:endParaRPr lang="en-CA" sz="2200" dirty="0"/>
          </a:p>
          <a:p>
            <a:pPr>
              <a:buFont typeface="Wingdings" panose="05000000000000000000" pitchFamily="2" charset="2"/>
              <a:buChar char="ü"/>
            </a:pPr>
            <a:r>
              <a:rPr lang="en-CA" sz="2200" dirty="0" smtClean="0"/>
              <a:t>persistent</a:t>
            </a:r>
            <a:r>
              <a:rPr lang="en-CA" sz="2200" dirty="0"/>
              <a:t> depressed </a:t>
            </a:r>
            <a:r>
              <a:rPr lang="en-CA" sz="2200" dirty="0" smtClean="0"/>
              <a:t>mood</a:t>
            </a:r>
            <a:endParaRPr lang="en-CA" sz="2200" dirty="0"/>
          </a:p>
          <a:p>
            <a:pPr>
              <a:buFont typeface="Wingdings" panose="05000000000000000000" pitchFamily="2" charset="2"/>
              <a:buChar char="ü"/>
            </a:pPr>
            <a:r>
              <a:rPr lang="en-CA" sz="2200" dirty="0" smtClean="0"/>
              <a:t>diminished </a:t>
            </a:r>
            <a:r>
              <a:rPr lang="en-CA" sz="2200" dirty="0"/>
              <a:t>interest in almost all </a:t>
            </a:r>
            <a:r>
              <a:rPr lang="en-CA" sz="2200" dirty="0" smtClean="0"/>
              <a:t>activities</a:t>
            </a:r>
            <a:endParaRPr lang="en-CA" sz="2200" dirty="0"/>
          </a:p>
          <a:p>
            <a:pPr>
              <a:buFont typeface="Wingdings" panose="05000000000000000000" pitchFamily="2" charset="2"/>
              <a:buChar char="ü"/>
            </a:pPr>
            <a:r>
              <a:rPr lang="en-CA" sz="2200" dirty="0" smtClean="0"/>
              <a:t>diminished </a:t>
            </a:r>
            <a:r>
              <a:rPr lang="en-CA" sz="2200" dirty="0"/>
              <a:t>interest in all activities </a:t>
            </a:r>
          </a:p>
          <a:p>
            <a:pPr>
              <a:buFont typeface="Wingdings" panose="05000000000000000000" pitchFamily="2" charset="2"/>
              <a:buChar char="ü"/>
            </a:pPr>
            <a:r>
              <a:rPr lang="en-CA" sz="2200" dirty="0" smtClean="0"/>
              <a:t>significant </a:t>
            </a:r>
            <a:r>
              <a:rPr lang="en-CA" sz="2200" dirty="0"/>
              <a:t>appetite </a:t>
            </a:r>
            <a:r>
              <a:rPr lang="en-CA" sz="2200" dirty="0" smtClean="0"/>
              <a:t>changes - </a:t>
            </a:r>
            <a:r>
              <a:rPr lang="en-CA" sz="2200" dirty="0"/>
              <a:t>weight gain or loss </a:t>
            </a:r>
          </a:p>
          <a:p>
            <a:pPr>
              <a:buFont typeface="Wingdings" panose="05000000000000000000" pitchFamily="2" charset="2"/>
              <a:buChar char="ü"/>
            </a:pPr>
            <a:r>
              <a:rPr lang="en-CA" sz="2200" dirty="0" smtClean="0"/>
              <a:t>insomnia </a:t>
            </a:r>
            <a:r>
              <a:rPr lang="en-CA" sz="2200" dirty="0"/>
              <a:t>nearly every day, </a:t>
            </a:r>
            <a:r>
              <a:rPr lang="en-CA" sz="2200" dirty="0" smtClean="0"/>
              <a:t>fatigue</a:t>
            </a:r>
          </a:p>
          <a:p>
            <a:pPr>
              <a:buFont typeface="Wingdings" panose="05000000000000000000" pitchFamily="2" charset="2"/>
              <a:buChar char="ü"/>
            </a:pPr>
            <a:r>
              <a:rPr lang="en-CA" sz="2200" dirty="0" smtClean="0"/>
              <a:t>feelings </a:t>
            </a:r>
            <a:r>
              <a:rPr lang="en-CA" sz="2200" dirty="0"/>
              <a:t>of worthless </a:t>
            </a:r>
            <a:endParaRPr lang="en-CA" sz="2200" dirty="0" smtClean="0"/>
          </a:p>
          <a:p>
            <a:pPr>
              <a:buFont typeface="Wingdings" panose="05000000000000000000" pitchFamily="2" charset="2"/>
              <a:buChar char="ü"/>
            </a:pPr>
            <a:endParaRPr lang="en-CA" sz="2200" dirty="0" smtClean="0"/>
          </a:p>
          <a:p>
            <a:r>
              <a:rPr lang="en-CA" sz="2200" dirty="0"/>
              <a:t>T</a:t>
            </a:r>
            <a:r>
              <a:rPr lang="en-CA" sz="2200" dirty="0" smtClean="0"/>
              <a:t>hese </a:t>
            </a:r>
            <a:r>
              <a:rPr lang="en-CA" sz="2200" dirty="0"/>
              <a:t>symptoms </a:t>
            </a:r>
            <a:r>
              <a:rPr lang="en-CA" sz="2200" dirty="0" smtClean="0"/>
              <a:t>cause </a:t>
            </a:r>
            <a:r>
              <a:rPr lang="en-CA" sz="2200" dirty="0"/>
              <a:t>significant distress or impairment in social, occupational, or other areas in </a:t>
            </a:r>
            <a:r>
              <a:rPr lang="en-CA" sz="2200" dirty="0" smtClean="0"/>
              <a:t>life.</a:t>
            </a:r>
            <a:r>
              <a:rPr lang="en-CA" sz="2200" dirty="0"/>
              <a:t/>
            </a:r>
            <a:br>
              <a:rPr lang="en-CA" sz="2200" dirty="0"/>
            </a:br>
            <a:endParaRPr lang="en-CA" sz="2200" dirty="0"/>
          </a:p>
          <a:p>
            <a:endParaRPr lang="en-CA" dirty="0"/>
          </a:p>
        </p:txBody>
      </p:sp>
      <p:pic>
        <p:nvPicPr>
          <p:cNvPr id="12290" name="Picture 2" descr="http://thecuriousdentist.com/wp-content/uploads/2014/08/depressed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2276872"/>
            <a:ext cx="2291953" cy="22919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24128" y="6381328"/>
            <a:ext cx="3156049" cy="246221"/>
          </a:xfrm>
          <a:prstGeom prst="rect">
            <a:avLst/>
          </a:prstGeom>
          <a:noFill/>
        </p:spPr>
        <p:txBody>
          <a:bodyPr wrap="square" rtlCol="0">
            <a:spAutoFit/>
          </a:bodyPr>
          <a:lstStyle/>
          <a:p>
            <a:r>
              <a:rPr lang="en-CA" sz="1000" dirty="0"/>
              <a:t>http://thecuriousdentist.com/depression-and-dentistry/</a:t>
            </a:r>
          </a:p>
        </p:txBody>
      </p:sp>
    </p:spTree>
    <p:extLst>
      <p:ext uri="{BB962C8B-B14F-4D97-AF65-F5344CB8AC3E}">
        <p14:creationId xmlns:p14="http://schemas.microsoft.com/office/powerpoint/2010/main" val="2958239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6781800" cy="1600200"/>
          </a:xfrm>
        </p:spPr>
        <p:txBody>
          <a:bodyPr/>
          <a:lstStyle/>
          <a:p>
            <a:r>
              <a:rPr lang="en-CA" dirty="0" smtClean="0"/>
              <a:t>Major Depression</a:t>
            </a:r>
            <a:endParaRPr lang="en-CA" dirty="0"/>
          </a:p>
        </p:txBody>
      </p:sp>
      <p:sp>
        <p:nvSpPr>
          <p:cNvPr id="3" name="Content Placeholder 2"/>
          <p:cNvSpPr>
            <a:spLocks noGrp="1"/>
          </p:cNvSpPr>
          <p:nvPr>
            <p:ph idx="1"/>
          </p:nvPr>
        </p:nvSpPr>
        <p:spPr>
          <a:xfrm>
            <a:off x="289813" y="1268760"/>
            <a:ext cx="3665984" cy="3886200"/>
          </a:xfrm>
        </p:spPr>
        <p:txBody>
          <a:bodyPr>
            <a:normAutofit/>
          </a:bodyPr>
          <a:lstStyle/>
          <a:p>
            <a:pPr marL="0" indent="0">
              <a:buNone/>
            </a:pPr>
            <a:r>
              <a:rPr lang="en-CA" b="1" dirty="0" smtClean="0"/>
              <a:t>What </a:t>
            </a:r>
            <a:r>
              <a:rPr lang="en-CA" b="1" dirty="0"/>
              <a:t>are the factors? </a:t>
            </a:r>
          </a:p>
          <a:p>
            <a:r>
              <a:rPr lang="en-CA" sz="2000" dirty="0" smtClean="0"/>
              <a:t>prior</a:t>
            </a:r>
            <a:r>
              <a:rPr lang="en-CA" sz="2000" dirty="0"/>
              <a:t> depressive episode </a:t>
            </a:r>
          </a:p>
          <a:p>
            <a:r>
              <a:rPr lang="en-CA" sz="2000" dirty="0" smtClean="0"/>
              <a:t>family </a:t>
            </a:r>
            <a:r>
              <a:rPr lang="en-CA" sz="2000" dirty="0"/>
              <a:t>history </a:t>
            </a:r>
          </a:p>
          <a:p>
            <a:r>
              <a:rPr lang="en-CA" sz="2000" dirty="0" smtClean="0"/>
              <a:t>gender</a:t>
            </a:r>
            <a:r>
              <a:rPr lang="en-CA" sz="2000" dirty="0"/>
              <a:t> </a:t>
            </a:r>
          </a:p>
          <a:p>
            <a:r>
              <a:rPr lang="en-CA" sz="2000" dirty="0" smtClean="0"/>
              <a:t>age</a:t>
            </a:r>
            <a:r>
              <a:rPr lang="en-CA" sz="2000" dirty="0"/>
              <a:t> </a:t>
            </a:r>
          </a:p>
          <a:p>
            <a:r>
              <a:rPr lang="en-CA" sz="2000" dirty="0" smtClean="0"/>
              <a:t>stressful </a:t>
            </a:r>
            <a:r>
              <a:rPr lang="en-CA" sz="2000" dirty="0"/>
              <a:t>life events </a:t>
            </a:r>
          </a:p>
          <a:p>
            <a:r>
              <a:rPr lang="en-CA" sz="2000" dirty="0" smtClean="0"/>
              <a:t>poor </a:t>
            </a:r>
            <a:r>
              <a:rPr lang="en-CA" sz="2000" dirty="0"/>
              <a:t>social events</a:t>
            </a:r>
            <a:r>
              <a:rPr lang="en-CA" dirty="0"/>
              <a:t/>
            </a:r>
            <a:br>
              <a:rPr lang="en-CA" dirty="0"/>
            </a:br>
            <a:endParaRPr lang="en-CA" dirty="0"/>
          </a:p>
          <a:p>
            <a:pPr marL="0" indent="0">
              <a:buNone/>
            </a:pPr>
            <a:endParaRPr lang="en-CA" dirty="0"/>
          </a:p>
        </p:txBody>
      </p:sp>
      <p:sp>
        <p:nvSpPr>
          <p:cNvPr id="4" name="Content Placeholder 2"/>
          <p:cNvSpPr txBox="1">
            <a:spLocks/>
          </p:cNvSpPr>
          <p:nvPr/>
        </p:nvSpPr>
        <p:spPr>
          <a:xfrm>
            <a:off x="3962756" y="1124744"/>
            <a:ext cx="5148064"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CA" b="1" dirty="0"/>
              <a:t>How to </a:t>
            </a:r>
            <a:r>
              <a:rPr lang="en-CA" b="1" dirty="0" smtClean="0"/>
              <a:t>cope with major depression</a:t>
            </a:r>
            <a:r>
              <a:rPr lang="en-CA" b="1" dirty="0"/>
              <a:t> </a:t>
            </a:r>
            <a:r>
              <a:rPr lang="en-CA" dirty="0"/>
              <a:t> </a:t>
            </a:r>
          </a:p>
          <a:p>
            <a:r>
              <a:rPr lang="en-CA" sz="2000" dirty="0" smtClean="0"/>
              <a:t>behavioural </a:t>
            </a:r>
            <a:r>
              <a:rPr lang="en-CA" sz="2000" dirty="0"/>
              <a:t>intervention (self-care) </a:t>
            </a:r>
          </a:p>
          <a:p>
            <a:r>
              <a:rPr lang="en-CA" sz="2000" dirty="0" smtClean="0"/>
              <a:t>diet</a:t>
            </a:r>
            <a:r>
              <a:rPr lang="en-CA" sz="2000" dirty="0"/>
              <a:t> </a:t>
            </a:r>
          </a:p>
          <a:p>
            <a:r>
              <a:rPr lang="en-CA" sz="2000" dirty="0" smtClean="0"/>
              <a:t>sleep</a:t>
            </a:r>
            <a:endParaRPr lang="en-CA" sz="2000" dirty="0"/>
          </a:p>
          <a:p>
            <a:r>
              <a:rPr lang="en-CA" sz="2000" dirty="0" smtClean="0"/>
              <a:t>exercise</a:t>
            </a:r>
            <a:endParaRPr lang="en-CA" sz="2000" dirty="0"/>
          </a:p>
          <a:p>
            <a:r>
              <a:rPr lang="en-CA" sz="2000" dirty="0" smtClean="0"/>
              <a:t>therapy</a:t>
            </a:r>
            <a:r>
              <a:rPr lang="en-CA" dirty="0" smtClean="0"/>
              <a:t/>
            </a:r>
            <a:br>
              <a:rPr lang="en-CA" dirty="0" smtClean="0"/>
            </a:br>
            <a:endParaRPr lang="en-CA" dirty="0" smtClean="0"/>
          </a:p>
          <a:p>
            <a:pPr marL="0" indent="0">
              <a:buFont typeface="Arial" pitchFamily="34" charset="0"/>
              <a:buNone/>
            </a:pPr>
            <a:endParaRPr lang="en-CA" dirty="0"/>
          </a:p>
        </p:txBody>
      </p:sp>
      <p:pic>
        <p:nvPicPr>
          <p:cNvPr id="13316" name="Picture 4" descr="http://ignitionrocks.files.wordpress.com/2012/05/youthteen-depres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002008"/>
            <a:ext cx="2994364" cy="20798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2160" y="6453336"/>
            <a:ext cx="3131840" cy="246221"/>
          </a:xfrm>
          <a:prstGeom prst="rect">
            <a:avLst/>
          </a:prstGeom>
          <a:noFill/>
        </p:spPr>
        <p:txBody>
          <a:bodyPr wrap="square" rtlCol="0">
            <a:spAutoFit/>
          </a:bodyPr>
          <a:lstStyle/>
          <a:p>
            <a:r>
              <a:rPr lang="en-CA" sz="1000" dirty="0"/>
              <a:t>http://hsmwestgate.org/2012/05/21/youth-depression/</a:t>
            </a:r>
          </a:p>
        </p:txBody>
      </p:sp>
    </p:spTree>
    <p:extLst>
      <p:ext uri="{BB962C8B-B14F-4D97-AF65-F5344CB8AC3E}">
        <p14:creationId xmlns:p14="http://schemas.microsoft.com/office/powerpoint/2010/main" val="414068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466"/>
            <a:ext cx="6781800" cy="1231032"/>
          </a:xfrm>
        </p:spPr>
        <p:txBody>
          <a:bodyPr/>
          <a:lstStyle/>
          <a:p>
            <a:pPr algn="ctr"/>
            <a:r>
              <a:rPr lang="en-CA" dirty="0" smtClean="0"/>
              <a:t>  Overview</a:t>
            </a:r>
            <a:endParaRPr lang="en-CA" dirty="0"/>
          </a:p>
        </p:txBody>
      </p:sp>
      <p:sp>
        <p:nvSpPr>
          <p:cNvPr id="3" name="Content Placeholder 2"/>
          <p:cNvSpPr>
            <a:spLocks noGrp="1"/>
          </p:cNvSpPr>
          <p:nvPr>
            <p:ph idx="1"/>
          </p:nvPr>
        </p:nvSpPr>
        <p:spPr>
          <a:xfrm>
            <a:off x="899592" y="1628800"/>
            <a:ext cx="7776864" cy="5717451"/>
          </a:xfrm>
        </p:spPr>
        <p:txBody>
          <a:bodyPr>
            <a:normAutofit fontScale="62500" lnSpcReduction="20000"/>
          </a:bodyPr>
          <a:lstStyle/>
          <a:p>
            <a:r>
              <a:rPr lang="en-CA" dirty="0" smtClean="0">
                <a:solidFill>
                  <a:schemeClr val="tx1"/>
                </a:solidFill>
              </a:rPr>
              <a:t>What is depression?</a:t>
            </a:r>
          </a:p>
          <a:p>
            <a:r>
              <a:rPr lang="en-CA" dirty="0" smtClean="0">
                <a:solidFill>
                  <a:schemeClr val="tx1"/>
                </a:solidFill>
              </a:rPr>
              <a:t>Adolescent Depression</a:t>
            </a:r>
          </a:p>
          <a:p>
            <a:r>
              <a:rPr lang="en-CA" dirty="0" smtClean="0">
                <a:solidFill>
                  <a:schemeClr val="tx1"/>
                </a:solidFill>
              </a:rPr>
              <a:t>Sadness vs. Depression</a:t>
            </a:r>
          </a:p>
          <a:p>
            <a:r>
              <a:rPr lang="en-CA" dirty="0" smtClean="0">
                <a:solidFill>
                  <a:schemeClr val="tx1"/>
                </a:solidFill>
              </a:rPr>
              <a:t>Signs and Symptoms</a:t>
            </a:r>
          </a:p>
          <a:p>
            <a:pPr marL="0" indent="0">
              <a:buNone/>
            </a:pPr>
            <a:r>
              <a:rPr lang="en-CA" dirty="0" smtClean="0">
                <a:solidFill>
                  <a:schemeClr val="tx1"/>
                </a:solidFill>
              </a:rPr>
              <a:t>	-Physical Changes</a:t>
            </a:r>
          </a:p>
          <a:p>
            <a:pPr marL="0" indent="0">
              <a:buNone/>
            </a:pPr>
            <a:r>
              <a:rPr lang="en-CA" dirty="0" smtClean="0">
                <a:solidFill>
                  <a:schemeClr val="tx1"/>
                </a:solidFill>
              </a:rPr>
              <a:t>	-Changes in Thinking                               </a:t>
            </a:r>
          </a:p>
          <a:p>
            <a:pPr marL="0" indent="0">
              <a:buNone/>
            </a:pPr>
            <a:r>
              <a:rPr lang="en-CA" dirty="0" smtClean="0">
                <a:solidFill>
                  <a:schemeClr val="tx1"/>
                </a:solidFill>
              </a:rPr>
              <a:t>	-Changes in Feeling</a:t>
            </a:r>
          </a:p>
          <a:p>
            <a:pPr marL="0" indent="0">
              <a:buNone/>
            </a:pPr>
            <a:r>
              <a:rPr lang="en-CA" dirty="0" smtClean="0">
                <a:solidFill>
                  <a:schemeClr val="tx1"/>
                </a:solidFill>
              </a:rPr>
              <a:t>	-Changes in Behaviour</a:t>
            </a:r>
          </a:p>
          <a:p>
            <a:r>
              <a:rPr lang="en-CA" dirty="0" smtClean="0">
                <a:solidFill>
                  <a:schemeClr val="tx1"/>
                </a:solidFill>
              </a:rPr>
              <a:t>Etiology/Causes</a:t>
            </a:r>
          </a:p>
          <a:p>
            <a:r>
              <a:rPr lang="en-CA" dirty="0" smtClean="0">
                <a:solidFill>
                  <a:schemeClr val="tx1"/>
                </a:solidFill>
              </a:rPr>
              <a:t>Diagnosis</a:t>
            </a:r>
          </a:p>
          <a:p>
            <a:r>
              <a:rPr lang="en-CA" dirty="0" smtClean="0">
                <a:solidFill>
                  <a:schemeClr val="tx1"/>
                </a:solidFill>
              </a:rPr>
              <a:t>Treatments</a:t>
            </a:r>
          </a:p>
          <a:p>
            <a:r>
              <a:rPr lang="en-CA" dirty="0" smtClean="0">
                <a:solidFill>
                  <a:schemeClr val="tx1"/>
                </a:solidFill>
              </a:rPr>
              <a:t>Types of Depression</a:t>
            </a:r>
          </a:p>
          <a:p>
            <a:pPr marL="0" indent="0">
              <a:buNone/>
            </a:pPr>
            <a:r>
              <a:rPr lang="en-CA" dirty="0" smtClean="0">
                <a:solidFill>
                  <a:schemeClr val="tx1"/>
                </a:solidFill>
              </a:rPr>
              <a:t>-Major Depression</a:t>
            </a:r>
          </a:p>
          <a:p>
            <a:pPr marL="0" indent="0">
              <a:buNone/>
            </a:pPr>
            <a:r>
              <a:rPr lang="en-CA" dirty="0" smtClean="0">
                <a:solidFill>
                  <a:schemeClr val="tx1"/>
                </a:solidFill>
              </a:rPr>
              <a:t>-Atypical Depression</a:t>
            </a:r>
          </a:p>
          <a:p>
            <a:pPr marL="0" indent="0">
              <a:buNone/>
            </a:pPr>
            <a:r>
              <a:rPr lang="en-CA" dirty="0" smtClean="0">
                <a:solidFill>
                  <a:schemeClr val="tx1"/>
                </a:solidFill>
              </a:rPr>
              <a:t>-Seasonal Affective Disorder</a:t>
            </a:r>
          </a:p>
          <a:p>
            <a:pPr marL="0" indent="0">
              <a:buNone/>
            </a:pPr>
            <a:r>
              <a:rPr lang="en-CA" dirty="0" smtClean="0">
                <a:solidFill>
                  <a:schemeClr val="tx1"/>
                </a:solidFill>
              </a:rPr>
              <a:t>-Persistent Depressive Disorder</a:t>
            </a:r>
          </a:p>
          <a:p>
            <a:pPr marL="0" indent="0">
              <a:buNone/>
            </a:pPr>
            <a:r>
              <a:rPr lang="en-CA" dirty="0" smtClean="0">
                <a:solidFill>
                  <a:schemeClr val="tx1"/>
                </a:solidFill>
              </a:rPr>
              <a:t>-</a:t>
            </a:r>
            <a:r>
              <a:rPr lang="en-CA" dirty="0" err="1" smtClean="0">
                <a:solidFill>
                  <a:schemeClr val="tx1"/>
                </a:solidFill>
              </a:rPr>
              <a:t>Postpardum</a:t>
            </a:r>
            <a:r>
              <a:rPr lang="en-CA" dirty="0" smtClean="0">
                <a:solidFill>
                  <a:schemeClr val="tx1"/>
                </a:solidFill>
              </a:rPr>
              <a:t> depression</a:t>
            </a:r>
          </a:p>
          <a:p>
            <a:r>
              <a:rPr lang="en-CA" dirty="0" smtClean="0">
                <a:solidFill>
                  <a:schemeClr val="tx1"/>
                </a:solidFill>
              </a:rPr>
              <a:t>Statistics</a:t>
            </a:r>
          </a:p>
          <a:p>
            <a:r>
              <a:rPr lang="en-CA" dirty="0" smtClean="0">
                <a:solidFill>
                  <a:schemeClr val="tx1"/>
                </a:solidFill>
              </a:rPr>
              <a:t>Suicide</a:t>
            </a:r>
          </a:p>
          <a:p>
            <a:r>
              <a:rPr lang="en-CA" dirty="0" smtClean="0">
                <a:solidFill>
                  <a:schemeClr val="tx1"/>
                </a:solidFill>
              </a:rPr>
              <a:t>Case Study</a:t>
            </a:r>
          </a:p>
          <a:p>
            <a:r>
              <a:rPr lang="en-CA" dirty="0" smtClean="0">
                <a:solidFill>
                  <a:schemeClr val="tx1"/>
                </a:solidFill>
              </a:rPr>
              <a:t>Implications for Teachers</a:t>
            </a:r>
          </a:p>
          <a:p>
            <a:r>
              <a:rPr lang="en-CA" dirty="0" smtClean="0">
                <a:solidFill>
                  <a:schemeClr val="tx1"/>
                </a:solidFill>
              </a:rPr>
              <a:t>Mindfulness </a:t>
            </a:r>
          </a:p>
          <a:p>
            <a:r>
              <a:rPr lang="en-CA" dirty="0" smtClean="0">
                <a:solidFill>
                  <a:schemeClr val="tx1"/>
                </a:solidFill>
              </a:rPr>
              <a:t>Resources</a:t>
            </a:r>
          </a:p>
          <a:p>
            <a:pPr marL="0" indent="0">
              <a:buNone/>
            </a:pPr>
            <a:endParaRPr lang="en-CA" dirty="0" smtClean="0">
              <a:solidFill>
                <a:schemeClr val="tx1"/>
              </a:solidFill>
            </a:endParaRPr>
          </a:p>
          <a:p>
            <a:endParaRPr lang="en-CA" dirty="0" smtClean="0">
              <a:solidFill>
                <a:schemeClr val="tx1"/>
              </a:solidFill>
            </a:endParaRPr>
          </a:p>
          <a:p>
            <a:pPr marL="0" indent="0">
              <a:buNone/>
            </a:pPr>
            <a:endParaRPr lang="en-CA" dirty="0" smtClean="0"/>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147190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6781800" cy="1317313"/>
          </a:xfrm>
        </p:spPr>
        <p:txBody>
          <a:bodyPr/>
          <a:lstStyle/>
          <a:p>
            <a:r>
              <a:rPr lang="en-CA" dirty="0" smtClean="0"/>
              <a:t>Atypical Depression</a:t>
            </a:r>
            <a:endParaRPr lang="en-CA" dirty="0"/>
          </a:p>
        </p:txBody>
      </p:sp>
      <p:sp>
        <p:nvSpPr>
          <p:cNvPr id="3" name="Content Placeholder 2"/>
          <p:cNvSpPr>
            <a:spLocks noGrp="1"/>
          </p:cNvSpPr>
          <p:nvPr>
            <p:ph idx="1"/>
          </p:nvPr>
        </p:nvSpPr>
        <p:spPr>
          <a:xfrm>
            <a:off x="467544" y="1268760"/>
            <a:ext cx="8280920" cy="4752528"/>
          </a:xfrm>
        </p:spPr>
        <p:txBody>
          <a:bodyPr>
            <a:normAutofit fontScale="85000" lnSpcReduction="20000"/>
          </a:bodyPr>
          <a:lstStyle/>
          <a:p>
            <a:r>
              <a:rPr lang="en-CA" dirty="0" smtClean="0"/>
              <a:t>Despite its name, atypical depression is a very common subtype of depression.</a:t>
            </a:r>
          </a:p>
          <a:p>
            <a:r>
              <a:rPr lang="en-CA" dirty="0" smtClean="0"/>
              <a:t>This subtype’s onset is usually during childhood and adolescence.</a:t>
            </a:r>
          </a:p>
          <a:p>
            <a:pPr marL="0" indent="0">
              <a:buNone/>
            </a:pPr>
            <a:endParaRPr lang="en-CA" dirty="0" smtClean="0"/>
          </a:p>
          <a:p>
            <a:r>
              <a:rPr lang="en-CA" dirty="0" smtClean="0"/>
              <a:t>According to the DSM-V, indicators of atypical depression include:</a:t>
            </a:r>
          </a:p>
          <a:p>
            <a:r>
              <a:rPr lang="en-CA" dirty="0" smtClean="0"/>
              <a:t>A) Mood Reactivity</a:t>
            </a:r>
          </a:p>
          <a:p>
            <a:r>
              <a:rPr lang="en-CA" dirty="0"/>
              <a:t>B</a:t>
            </a:r>
            <a:r>
              <a:rPr lang="en-CA" dirty="0" smtClean="0"/>
              <a:t>) Two or more of the following:</a:t>
            </a:r>
          </a:p>
          <a:p>
            <a:pPr>
              <a:buFont typeface="Wingdings" panose="05000000000000000000" pitchFamily="2" charset="2"/>
              <a:buChar char="ü"/>
            </a:pPr>
            <a:r>
              <a:rPr lang="en-CA" dirty="0" smtClean="0"/>
              <a:t>weight gain or increase </a:t>
            </a:r>
            <a:r>
              <a:rPr lang="en-CA" dirty="0"/>
              <a:t>in </a:t>
            </a:r>
            <a:r>
              <a:rPr lang="en-CA" dirty="0" smtClean="0"/>
              <a:t>appetite</a:t>
            </a:r>
          </a:p>
          <a:p>
            <a:pPr>
              <a:buFont typeface="Wingdings" panose="05000000000000000000" pitchFamily="2" charset="2"/>
              <a:buChar char="ü"/>
            </a:pPr>
            <a:r>
              <a:rPr lang="en-CA" dirty="0"/>
              <a:t>h</a:t>
            </a:r>
            <a:r>
              <a:rPr lang="en-CA" dirty="0" smtClean="0"/>
              <a:t>ypersomnia</a:t>
            </a:r>
          </a:p>
          <a:p>
            <a:pPr>
              <a:buFont typeface="Wingdings" panose="05000000000000000000" pitchFamily="2" charset="2"/>
              <a:buChar char="ü"/>
            </a:pPr>
            <a:r>
              <a:rPr lang="en-CA" dirty="0" smtClean="0"/>
              <a:t>leaden paralysis</a:t>
            </a:r>
          </a:p>
          <a:p>
            <a:pPr>
              <a:buFont typeface="Wingdings" panose="05000000000000000000" pitchFamily="2" charset="2"/>
              <a:buChar char="ü"/>
            </a:pPr>
            <a:r>
              <a:rPr lang="en-CA" dirty="0" smtClean="0"/>
              <a:t>a </a:t>
            </a:r>
            <a:r>
              <a:rPr lang="en-CA" dirty="0"/>
              <a:t>long-standing pattern of interpersonal rejection sensitivity that results in significant social or occupational </a:t>
            </a:r>
            <a:r>
              <a:rPr lang="en-CA" dirty="0" smtClean="0"/>
              <a:t>impairment.</a:t>
            </a:r>
          </a:p>
          <a:p>
            <a:r>
              <a:rPr lang="en-CA" dirty="0" smtClean="0"/>
              <a:t>C) </a:t>
            </a:r>
            <a:r>
              <a:rPr lang="en-CA" dirty="0"/>
              <a:t>C</a:t>
            </a:r>
            <a:r>
              <a:rPr lang="en-CA" dirty="0" smtClean="0"/>
              <a:t>riteria </a:t>
            </a:r>
            <a:r>
              <a:rPr lang="en-CA" dirty="0"/>
              <a:t>are not </a:t>
            </a:r>
            <a:r>
              <a:rPr lang="en-CA" dirty="0" smtClean="0"/>
              <a:t>met ‘with </a:t>
            </a:r>
            <a:r>
              <a:rPr lang="en-CA" dirty="0"/>
              <a:t>melancholic features’ or ‘with catatonia’ during the same episode</a:t>
            </a:r>
            <a:endParaRPr lang="en-CA" dirty="0" smtClean="0"/>
          </a:p>
          <a:p>
            <a:pPr marL="0" indent="0">
              <a:buNone/>
            </a:pPr>
            <a:endParaRPr lang="en-CA" dirty="0" smtClean="0"/>
          </a:p>
          <a:p>
            <a:r>
              <a:rPr lang="en-CA" dirty="0" smtClean="0"/>
              <a:t>Treatments include medication and cognitive behavioural therapy.</a:t>
            </a:r>
            <a:endParaRPr lang="en-CA" dirty="0"/>
          </a:p>
        </p:txBody>
      </p:sp>
    </p:spTree>
    <p:extLst>
      <p:ext uri="{BB962C8B-B14F-4D97-AF65-F5344CB8AC3E}">
        <p14:creationId xmlns:p14="http://schemas.microsoft.com/office/powerpoint/2010/main" val="1758165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986464" cy="1600200"/>
          </a:xfrm>
        </p:spPr>
        <p:txBody>
          <a:bodyPr>
            <a:normAutofit fontScale="90000"/>
          </a:bodyPr>
          <a:lstStyle/>
          <a:p>
            <a:r>
              <a:rPr lang="en-US" sz="6000" dirty="0"/>
              <a:t>Seasonal Affective Disorder</a:t>
            </a:r>
            <a:r>
              <a:rPr lang="en-CA" dirty="0"/>
              <a:t/>
            </a:r>
            <a:br>
              <a:rPr lang="en-CA" dirty="0"/>
            </a:br>
            <a:endParaRPr lang="en-CA" dirty="0"/>
          </a:p>
        </p:txBody>
      </p:sp>
      <p:sp>
        <p:nvSpPr>
          <p:cNvPr id="3" name="Content Placeholder 2"/>
          <p:cNvSpPr>
            <a:spLocks noGrp="1"/>
          </p:cNvSpPr>
          <p:nvPr>
            <p:ph idx="1"/>
          </p:nvPr>
        </p:nvSpPr>
        <p:spPr>
          <a:xfrm>
            <a:off x="755576" y="1268760"/>
            <a:ext cx="7543800" cy="4968552"/>
          </a:xfrm>
        </p:spPr>
        <p:txBody>
          <a:bodyPr>
            <a:normAutofit fontScale="85000" lnSpcReduction="20000"/>
          </a:bodyPr>
          <a:lstStyle/>
          <a:p>
            <a:pPr lvl="0"/>
            <a:r>
              <a:rPr lang="en-US" dirty="0" smtClean="0"/>
              <a:t>When </a:t>
            </a:r>
            <a:r>
              <a:rPr lang="en-US" dirty="0"/>
              <a:t>an individual experiences periods of major depression that occur during a particular time during the year, they may be diagnosed with seasonal affective disorder (SAD) </a:t>
            </a:r>
            <a:endParaRPr lang="en-US" dirty="0" smtClean="0"/>
          </a:p>
          <a:p>
            <a:pPr marL="0" lvl="0" indent="0">
              <a:buNone/>
            </a:pPr>
            <a:endParaRPr lang="en-CA" dirty="0"/>
          </a:p>
          <a:p>
            <a:pPr lvl="0"/>
            <a:r>
              <a:rPr lang="en-US" dirty="0"/>
              <a:t>Other symptoms </a:t>
            </a:r>
            <a:r>
              <a:rPr lang="en-US" dirty="0" smtClean="0"/>
              <a:t>include:</a:t>
            </a:r>
          </a:p>
          <a:p>
            <a:pPr lvl="0">
              <a:buFont typeface="Wingdings" panose="05000000000000000000" pitchFamily="2" charset="2"/>
              <a:buChar char="ü"/>
            </a:pPr>
            <a:r>
              <a:rPr lang="en-US" dirty="0" smtClean="0"/>
              <a:t>weight gain</a:t>
            </a:r>
          </a:p>
          <a:p>
            <a:pPr lvl="0">
              <a:buFont typeface="Wingdings" panose="05000000000000000000" pitchFamily="2" charset="2"/>
              <a:buChar char="ü"/>
            </a:pPr>
            <a:r>
              <a:rPr lang="en-US" dirty="0"/>
              <a:t>o</a:t>
            </a:r>
            <a:r>
              <a:rPr lang="en-US" dirty="0" smtClean="0"/>
              <a:t>vereating</a:t>
            </a:r>
          </a:p>
          <a:p>
            <a:pPr lvl="0">
              <a:buFont typeface="Wingdings" panose="05000000000000000000" pitchFamily="2" charset="2"/>
              <a:buChar char="ü"/>
            </a:pPr>
            <a:r>
              <a:rPr lang="en-US" dirty="0"/>
              <a:t>c</a:t>
            </a:r>
            <a:r>
              <a:rPr lang="en-US" dirty="0" smtClean="0"/>
              <a:t>arbohydrate craving</a:t>
            </a:r>
          </a:p>
          <a:p>
            <a:pPr lvl="0">
              <a:buFont typeface="Wingdings" panose="05000000000000000000" pitchFamily="2" charset="2"/>
              <a:buChar char="ü"/>
            </a:pPr>
            <a:r>
              <a:rPr lang="en-US" dirty="0" smtClean="0"/>
              <a:t>loss </a:t>
            </a:r>
            <a:r>
              <a:rPr lang="en-US" dirty="0"/>
              <a:t>of </a:t>
            </a:r>
            <a:r>
              <a:rPr lang="en-US" dirty="0" smtClean="0"/>
              <a:t>energy</a:t>
            </a:r>
          </a:p>
          <a:p>
            <a:pPr lvl="0">
              <a:buFont typeface="Wingdings" panose="05000000000000000000" pitchFamily="2" charset="2"/>
              <a:buChar char="ü"/>
            </a:pPr>
            <a:r>
              <a:rPr lang="en-US" dirty="0"/>
              <a:t>o</a:t>
            </a:r>
            <a:r>
              <a:rPr lang="en-US" dirty="0" smtClean="0"/>
              <a:t>versleeping</a:t>
            </a:r>
          </a:p>
          <a:p>
            <a:pPr lvl="0">
              <a:buFont typeface="Wingdings" panose="05000000000000000000" pitchFamily="2" charset="2"/>
              <a:buChar char="ü"/>
            </a:pPr>
            <a:r>
              <a:rPr lang="en-US" dirty="0" smtClean="0"/>
              <a:t>daytime fatigue</a:t>
            </a:r>
            <a:endParaRPr lang="en-CA" dirty="0"/>
          </a:p>
          <a:p>
            <a:pPr lvl="0"/>
            <a:endParaRPr lang="en-US" dirty="0" smtClean="0"/>
          </a:p>
          <a:p>
            <a:pPr lvl="0"/>
            <a:r>
              <a:rPr lang="en-US" dirty="0" smtClean="0"/>
              <a:t>There </a:t>
            </a:r>
            <a:r>
              <a:rPr lang="en-US" dirty="0"/>
              <a:t>is a higher risk for SAD among younger people</a:t>
            </a:r>
            <a:endParaRPr lang="en-CA" dirty="0"/>
          </a:p>
          <a:p>
            <a:pPr lvl="0"/>
            <a:r>
              <a:rPr lang="en-US" dirty="0"/>
              <a:t>Light therapy is considered the first-line treatment intervention. In order for maximum effect to be achieved, light intensity, light duration and time of day of exposure need to be individualized. </a:t>
            </a:r>
            <a:endParaRPr lang="en-CA" dirty="0"/>
          </a:p>
          <a:p>
            <a:endParaRPr lang="en-CA" dirty="0"/>
          </a:p>
        </p:txBody>
      </p:sp>
      <p:pic>
        <p:nvPicPr>
          <p:cNvPr id="14338" name="Picture 2" descr="C:\Users\Andrea Rose\AppData\Local\Microsoft\Windows\Temporary Internet Files\Content.IE5\47AB7WJ4\MP900439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76872"/>
            <a:ext cx="3488432" cy="23355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96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75456"/>
            <a:ext cx="8964488" cy="2743200"/>
          </a:xfrm>
        </p:spPr>
        <p:txBody>
          <a:bodyPr>
            <a:normAutofit/>
          </a:bodyPr>
          <a:lstStyle/>
          <a:p>
            <a:r>
              <a:rPr lang="en-US" dirty="0"/>
              <a:t>Persistent depressive disorder (dysthymia</a:t>
            </a:r>
            <a:r>
              <a:rPr lang="en-US" dirty="0" smtClean="0"/>
              <a:t>)</a:t>
            </a:r>
            <a:endParaRPr lang="en-CA" dirty="0"/>
          </a:p>
        </p:txBody>
      </p:sp>
      <p:sp>
        <p:nvSpPr>
          <p:cNvPr id="3" name="Content Placeholder 2"/>
          <p:cNvSpPr>
            <a:spLocks noGrp="1"/>
          </p:cNvSpPr>
          <p:nvPr>
            <p:ph idx="1"/>
          </p:nvPr>
        </p:nvSpPr>
        <p:spPr>
          <a:xfrm>
            <a:off x="683568" y="1772816"/>
            <a:ext cx="7543800" cy="3886200"/>
          </a:xfrm>
        </p:spPr>
        <p:txBody>
          <a:bodyPr>
            <a:normAutofit/>
          </a:bodyPr>
          <a:lstStyle/>
          <a:p>
            <a:pPr lvl="0"/>
            <a:r>
              <a:rPr lang="en-US" sz="2000" dirty="0" smtClean="0"/>
              <a:t>Symptoms </a:t>
            </a:r>
            <a:r>
              <a:rPr lang="en-US" sz="2000" dirty="0"/>
              <a:t>are similar to but less severe than major depression. However, the symptoms of persistent depressive disorder last longer.</a:t>
            </a:r>
            <a:endParaRPr lang="en-CA" sz="2000" dirty="0"/>
          </a:p>
          <a:p>
            <a:pPr lvl="0"/>
            <a:r>
              <a:rPr lang="en-US" sz="2000" dirty="0"/>
              <a:t>Core characteristic of persistent depressive disorder is experiencing a depressed mood that occurs for most of the day, for more days than not, for at least two years in adults, or at least one year for children and adolescents</a:t>
            </a:r>
            <a:endParaRPr lang="en-CA" sz="2000" dirty="0"/>
          </a:p>
          <a:p>
            <a:pPr lvl="0"/>
            <a:r>
              <a:rPr lang="en-US" sz="2000" dirty="0"/>
              <a:t>Since this condition often develops during childhood and adolescence, most people postpone seeking treatment because they believe it is normal to constantly feel depressed</a:t>
            </a:r>
            <a:endParaRPr lang="en-CA" sz="2000" dirty="0"/>
          </a:p>
          <a:p>
            <a:endParaRPr lang="en-CA" dirty="0"/>
          </a:p>
        </p:txBody>
      </p:sp>
    </p:spTree>
    <p:extLst>
      <p:ext uri="{BB962C8B-B14F-4D97-AF65-F5344CB8AC3E}">
        <p14:creationId xmlns:p14="http://schemas.microsoft.com/office/powerpoint/2010/main" val="2397458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626424" cy="1080120"/>
          </a:xfrm>
        </p:spPr>
        <p:txBody>
          <a:bodyPr>
            <a:normAutofit/>
          </a:bodyPr>
          <a:lstStyle/>
          <a:p>
            <a:r>
              <a:rPr lang="en-CA" dirty="0" smtClean="0"/>
              <a:t>Postpartum Depression</a:t>
            </a:r>
            <a:endParaRPr lang="en-CA" dirty="0"/>
          </a:p>
        </p:txBody>
      </p:sp>
      <p:sp>
        <p:nvSpPr>
          <p:cNvPr id="3" name="Content Placeholder 2"/>
          <p:cNvSpPr>
            <a:spLocks noGrp="1"/>
          </p:cNvSpPr>
          <p:nvPr>
            <p:ph idx="1"/>
          </p:nvPr>
        </p:nvSpPr>
        <p:spPr>
          <a:xfrm>
            <a:off x="755576" y="1340768"/>
            <a:ext cx="7543800" cy="3670176"/>
          </a:xfrm>
        </p:spPr>
        <p:txBody>
          <a:bodyPr>
            <a:normAutofit/>
          </a:bodyPr>
          <a:lstStyle/>
          <a:p>
            <a:r>
              <a:rPr lang="en-CA" sz="2000" dirty="0" smtClean="0"/>
              <a:t>A subcategory of major depression.</a:t>
            </a:r>
          </a:p>
          <a:p>
            <a:r>
              <a:rPr lang="en-CA" sz="2000" dirty="0" smtClean="0"/>
              <a:t>Symptoms are much like those of major depression, with the addition of thoughts of harming your baby.</a:t>
            </a:r>
          </a:p>
          <a:p>
            <a:r>
              <a:rPr lang="en-CA" sz="2000" dirty="0" smtClean="0"/>
              <a:t>Indicators and risk factors include:</a:t>
            </a:r>
          </a:p>
          <a:p>
            <a:pPr>
              <a:buFont typeface="Wingdings" panose="05000000000000000000" pitchFamily="2" charset="2"/>
              <a:buChar char="ü"/>
            </a:pPr>
            <a:r>
              <a:rPr lang="en-CA" sz="2000" dirty="0"/>
              <a:t>p</a:t>
            </a:r>
            <a:r>
              <a:rPr lang="en-CA" sz="2000" dirty="0" smtClean="0"/>
              <a:t>regnancy at a young age</a:t>
            </a:r>
          </a:p>
          <a:p>
            <a:pPr>
              <a:buFont typeface="Wingdings" panose="05000000000000000000" pitchFamily="2" charset="2"/>
              <a:buChar char="ü"/>
            </a:pPr>
            <a:r>
              <a:rPr lang="en-CA" sz="2000" dirty="0"/>
              <a:t>u</a:t>
            </a:r>
            <a:r>
              <a:rPr lang="en-CA" sz="2000" dirty="0" smtClean="0"/>
              <a:t>nplanned pregnancy</a:t>
            </a:r>
          </a:p>
          <a:p>
            <a:pPr>
              <a:buFont typeface="Wingdings" panose="05000000000000000000" pitchFamily="2" charset="2"/>
              <a:buChar char="ü"/>
            </a:pPr>
            <a:r>
              <a:rPr lang="en-CA" sz="2000" dirty="0"/>
              <a:t>e</a:t>
            </a:r>
            <a:r>
              <a:rPr lang="en-CA" sz="2000" dirty="0" smtClean="0"/>
              <a:t>arlier consideration of </a:t>
            </a:r>
            <a:endParaRPr lang="en-CA" sz="2000" dirty="0"/>
          </a:p>
          <a:p>
            <a:pPr marL="0" indent="0">
              <a:buNone/>
            </a:pPr>
            <a:r>
              <a:rPr lang="en-CA" sz="2000" dirty="0"/>
              <a:t> </a:t>
            </a:r>
            <a:r>
              <a:rPr lang="en-CA" sz="2000" dirty="0" smtClean="0"/>
              <a:t>    terminating the pregnancy</a:t>
            </a:r>
          </a:p>
          <a:p>
            <a:pPr>
              <a:buFont typeface="Wingdings" panose="05000000000000000000" pitchFamily="2" charset="2"/>
              <a:buChar char="ü"/>
            </a:pPr>
            <a:r>
              <a:rPr lang="en-CA" sz="2000" dirty="0"/>
              <a:t>l</a:t>
            </a:r>
            <a:r>
              <a:rPr lang="en-CA" sz="2000" dirty="0" smtClean="0"/>
              <a:t>ack of support</a:t>
            </a:r>
          </a:p>
          <a:p>
            <a:r>
              <a:rPr lang="en-CA" sz="2000" dirty="0" smtClean="0"/>
              <a:t>Affects 10-15% of new mothers</a:t>
            </a:r>
          </a:p>
        </p:txBody>
      </p:sp>
      <p:pic>
        <p:nvPicPr>
          <p:cNvPr id="15362" name="Picture 2" descr="http://www.themonastery.org/blog/wp-content/uploads/2012/03/Depressed-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92896"/>
            <a:ext cx="3600450" cy="30194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888" y="6504438"/>
            <a:ext cx="5400600" cy="246221"/>
          </a:xfrm>
          <a:prstGeom prst="rect">
            <a:avLst/>
          </a:prstGeom>
          <a:noFill/>
        </p:spPr>
        <p:txBody>
          <a:bodyPr wrap="square" rtlCol="0">
            <a:spAutoFit/>
          </a:bodyPr>
          <a:lstStyle/>
          <a:p>
            <a:r>
              <a:rPr lang="en-CA" sz="1000" dirty="0"/>
              <a:t>http://www.themonastery.org/blog/2012/03/going-to-church-may-not-reduce-depression-after-all/</a:t>
            </a:r>
          </a:p>
        </p:txBody>
      </p:sp>
    </p:spTree>
    <p:extLst>
      <p:ext uri="{BB962C8B-B14F-4D97-AF65-F5344CB8AC3E}">
        <p14:creationId xmlns:p14="http://schemas.microsoft.com/office/powerpoint/2010/main" val="286082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6781800" cy="1017240"/>
          </a:xfrm>
        </p:spPr>
        <p:txBody>
          <a:bodyPr/>
          <a:lstStyle/>
          <a:p>
            <a:r>
              <a:rPr lang="en-CA" dirty="0" smtClean="0"/>
              <a:t>Statistics</a:t>
            </a:r>
            <a:endParaRPr lang="en-CA" dirty="0"/>
          </a:p>
        </p:txBody>
      </p:sp>
      <p:sp>
        <p:nvSpPr>
          <p:cNvPr id="3" name="Content Placeholder 2"/>
          <p:cNvSpPr>
            <a:spLocks noGrp="1"/>
          </p:cNvSpPr>
          <p:nvPr>
            <p:ph idx="1"/>
          </p:nvPr>
        </p:nvSpPr>
        <p:spPr>
          <a:xfrm>
            <a:off x="755576" y="1772816"/>
            <a:ext cx="7543800" cy="4608512"/>
          </a:xfrm>
        </p:spPr>
        <p:txBody>
          <a:bodyPr>
            <a:normAutofit fontScale="77500" lnSpcReduction="20000"/>
          </a:bodyPr>
          <a:lstStyle/>
          <a:p>
            <a:pPr marL="0" indent="0">
              <a:buNone/>
            </a:pPr>
            <a:r>
              <a:rPr lang="en-CA" b="1" dirty="0" smtClean="0"/>
              <a:t>Depression:</a:t>
            </a:r>
          </a:p>
          <a:p>
            <a:r>
              <a:rPr lang="en-CA" dirty="0" smtClean="0">
                <a:solidFill>
                  <a:schemeClr val="tx1"/>
                </a:solidFill>
              </a:rPr>
              <a:t>3 Million Canadians </a:t>
            </a:r>
          </a:p>
          <a:p>
            <a:r>
              <a:rPr lang="en-CA" dirty="0" smtClean="0">
                <a:solidFill>
                  <a:schemeClr val="tx1"/>
                </a:solidFill>
              </a:rPr>
              <a:t>Less than 1/3 seek help</a:t>
            </a:r>
          </a:p>
          <a:p>
            <a:r>
              <a:rPr lang="en-CA" dirty="0" smtClean="0">
                <a:solidFill>
                  <a:schemeClr val="tx1"/>
                </a:solidFill>
              </a:rPr>
              <a:t>Higher in Females– 2:1</a:t>
            </a:r>
          </a:p>
          <a:p>
            <a:r>
              <a:rPr lang="en-CA" dirty="0" smtClean="0">
                <a:solidFill>
                  <a:schemeClr val="tx1"/>
                </a:solidFill>
              </a:rPr>
              <a:t>By 2020, WHO predicts that depression will be the second leading cause of disability to heart disease worldwide</a:t>
            </a:r>
          </a:p>
          <a:p>
            <a:pPr marL="0" indent="0">
              <a:buNone/>
            </a:pPr>
            <a:r>
              <a:rPr lang="en-CA" b="1" dirty="0" smtClean="0">
                <a:solidFill>
                  <a:schemeClr val="tx1"/>
                </a:solidFill>
              </a:rPr>
              <a:t>Adolescents:</a:t>
            </a:r>
          </a:p>
          <a:p>
            <a:r>
              <a:rPr lang="en-CA" dirty="0" smtClean="0">
                <a:solidFill>
                  <a:schemeClr val="tx1"/>
                </a:solidFill>
              </a:rPr>
              <a:t>11% have a depressive disorder by age 18</a:t>
            </a:r>
          </a:p>
          <a:p>
            <a:r>
              <a:rPr lang="en-CA" dirty="0" smtClean="0">
                <a:solidFill>
                  <a:schemeClr val="tx1"/>
                </a:solidFill>
              </a:rPr>
              <a:t>Risk increases as age increases</a:t>
            </a:r>
          </a:p>
          <a:p>
            <a:pPr marL="0" indent="0">
              <a:buNone/>
            </a:pPr>
            <a:r>
              <a:rPr lang="en-CA" b="1" dirty="0" smtClean="0">
                <a:solidFill>
                  <a:schemeClr val="tx1"/>
                </a:solidFill>
              </a:rPr>
              <a:t>Relapse:</a:t>
            </a:r>
          </a:p>
          <a:p>
            <a:r>
              <a:rPr lang="en-CA" dirty="0" smtClean="0">
                <a:solidFill>
                  <a:schemeClr val="tx1"/>
                </a:solidFill>
              </a:rPr>
              <a:t>50-60% relapse within a year of the first episode</a:t>
            </a:r>
          </a:p>
          <a:p>
            <a:r>
              <a:rPr lang="en-CA" dirty="0" smtClean="0">
                <a:solidFill>
                  <a:schemeClr val="tx1"/>
                </a:solidFill>
              </a:rPr>
              <a:t>80-90% can be treated successfully</a:t>
            </a:r>
          </a:p>
          <a:p>
            <a:pPr marL="0" indent="0">
              <a:buNone/>
            </a:pPr>
            <a:r>
              <a:rPr lang="en-CA" b="1" dirty="0" smtClean="0">
                <a:solidFill>
                  <a:schemeClr val="tx1"/>
                </a:solidFill>
              </a:rPr>
              <a:t>Anxiety Disorders:</a:t>
            </a:r>
          </a:p>
          <a:p>
            <a:r>
              <a:rPr lang="en-CA" dirty="0" smtClean="0">
                <a:solidFill>
                  <a:schemeClr val="tx1"/>
                </a:solidFill>
              </a:rPr>
              <a:t>Not the same as depression</a:t>
            </a:r>
          </a:p>
          <a:p>
            <a:r>
              <a:rPr lang="en-CA" dirty="0" smtClean="0">
                <a:solidFill>
                  <a:schemeClr val="tx1"/>
                </a:solidFill>
              </a:rPr>
              <a:t>½ of people diagnosed with depression are also diagnosed with an anxiety disorder and vice versa</a:t>
            </a:r>
          </a:p>
          <a:p>
            <a:pPr marL="0" indent="0">
              <a:buNone/>
            </a:pPr>
            <a:endParaRPr lang="en-CA" b="1" dirty="0" smtClean="0">
              <a:solidFill>
                <a:schemeClr val="tx1"/>
              </a:solidFill>
            </a:endParaRPr>
          </a:p>
          <a:p>
            <a:endParaRPr lang="en-CA" b="1" dirty="0" smtClean="0">
              <a:solidFill>
                <a:schemeClr val="tx1"/>
              </a:solidFill>
            </a:endParaRPr>
          </a:p>
          <a:p>
            <a:pPr marL="0" indent="0">
              <a:buNone/>
            </a:pPr>
            <a:endParaRPr lang="en-CA" dirty="0" smtClean="0">
              <a:solidFill>
                <a:schemeClr val="tx1"/>
              </a:solidFill>
            </a:endParaRPr>
          </a:p>
        </p:txBody>
      </p:sp>
      <p:pic>
        <p:nvPicPr>
          <p:cNvPr id="16386" name="Picture 2" descr="C:\Users\Andrea Rose\AppData\Local\Microsoft\Windows\Temporary Internet Files\Content.IE5\HG49YN8M\MC900389286[1].wmf"/>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192316" y="548680"/>
            <a:ext cx="1620317" cy="184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03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781800" cy="1008112"/>
          </a:xfrm>
        </p:spPr>
        <p:txBody>
          <a:bodyPr>
            <a:normAutofit/>
          </a:bodyPr>
          <a:lstStyle/>
          <a:p>
            <a:r>
              <a:rPr lang="en-CA" dirty="0" smtClean="0"/>
              <a:t>Suicide </a:t>
            </a:r>
            <a:endParaRPr lang="en-CA" dirty="0"/>
          </a:p>
        </p:txBody>
      </p:sp>
      <p:sp>
        <p:nvSpPr>
          <p:cNvPr id="3" name="Content Placeholder 2"/>
          <p:cNvSpPr>
            <a:spLocks noGrp="1"/>
          </p:cNvSpPr>
          <p:nvPr>
            <p:ph idx="1"/>
          </p:nvPr>
        </p:nvSpPr>
        <p:spPr>
          <a:xfrm>
            <a:off x="755576" y="891203"/>
            <a:ext cx="7543800" cy="3886200"/>
          </a:xfrm>
        </p:spPr>
        <p:txBody>
          <a:bodyPr>
            <a:normAutofit/>
          </a:bodyPr>
          <a:lstStyle/>
          <a:p>
            <a:r>
              <a:rPr lang="en-CA" sz="2000" dirty="0" smtClean="0"/>
              <a:t>People will depressive disorders carry out 80% of suicides</a:t>
            </a:r>
          </a:p>
          <a:p>
            <a:r>
              <a:rPr lang="en-CA" sz="2000" dirty="0" smtClean="0"/>
              <a:t>Women make 3-4 more suicide attempts than men, however men complete suicide more often</a:t>
            </a:r>
          </a:p>
          <a:p>
            <a:r>
              <a:rPr lang="en-CA" sz="2000" dirty="0" smtClean="0"/>
              <a:t>Generally, males attempt suicide earlier in a depressive episode than women</a:t>
            </a:r>
          </a:p>
          <a:p>
            <a:r>
              <a:rPr lang="en-CA" sz="2000" dirty="0" smtClean="0"/>
              <a:t>People aged 18-24 have the highest rate of mental disorders, including depression, of any age group</a:t>
            </a:r>
          </a:p>
          <a:p>
            <a:r>
              <a:rPr lang="en-CA" sz="2000" dirty="0" smtClean="0"/>
              <a:t>Suicide is the leading cause of death for people ages 15-24</a:t>
            </a:r>
          </a:p>
          <a:p>
            <a:endParaRPr lang="en-CA" dirty="0" smtClean="0"/>
          </a:p>
        </p:txBody>
      </p:sp>
      <p:pic>
        <p:nvPicPr>
          <p:cNvPr id="17410" name="Picture 2" descr="http://30.media.tumblr.com/tumblr_m1yndzyhGv1r4c83v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77072"/>
            <a:ext cx="3096344" cy="20807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6525344"/>
            <a:ext cx="3816424" cy="246221"/>
          </a:xfrm>
          <a:prstGeom prst="rect">
            <a:avLst/>
          </a:prstGeom>
          <a:noFill/>
        </p:spPr>
        <p:txBody>
          <a:bodyPr wrap="square" rtlCol="0">
            <a:spAutoFit/>
          </a:bodyPr>
          <a:lstStyle/>
          <a:p>
            <a:r>
              <a:rPr lang="en-CA" sz="1000" dirty="0"/>
              <a:t>http://rebloggy.com/post/depression-suicide-my-pictures/20468312933</a:t>
            </a:r>
          </a:p>
        </p:txBody>
      </p:sp>
    </p:spTree>
    <p:extLst>
      <p:ext uri="{BB962C8B-B14F-4D97-AF65-F5344CB8AC3E}">
        <p14:creationId xmlns:p14="http://schemas.microsoft.com/office/powerpoint/2010/main" val="2363725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781800" cy="1008112"/>
          </a:xfrm>
        </p:spPr>
        <p:txBody>
          <a:bodyPr/>
          <a:lstStyle/>
          <a:p>
            <a:r>
              <a:rPr lang="en-CA" dirty="0" smtClean="0"/>
              <a:t>Case Study</a:t>
            </a:r>
            <a:endParaRPr lang="en-CA" dirty="0"/>
          </a:p>
        </p:txBody>
      </p:sp>
      <p:sp>
        <p:nvSpPr>
          <p:cNvPr id="3" name="Content Placeholder 2"/>
          <p:cNvSpPr>
            <a:spLocks noGrp="1"/>
          </p:cNvSpPr>
          <p:nvPr>
            <p:ph idx="1"/>
          </p:nvPr>
        </p:nvSpPr>
        <p:spPr>
          <a:xfrm>
            <a:off x="755576" y="1196752"/>
            <a:ext cx="7543800" cy="4030216"/>
          </a:xfrm>
        </p:spPr>
        <p:txBody>
          <a:bodyPr>
            <a:normAutofit/>
          </a:bodyPr>
          <a:lstStyle/>
          <a:p>
            <a:r>
              <a:rPr lang="en-CA" sz="2000" dirty="0"/>
              <a:t>For the last few months, Stephanie has been feeling really down. She does not want to go to school, and when she does she often falls asleep. She is so tired all of the time. When her friends try to talk to her, she often lashes out and walks away from them. She has been sarcastic and rude to her teachers, and her grades have been continuously declining. Her parents try to talk to her, but she never listens. She </a:t>
            </a:r>
            <a:r>
              <a:rPr lang="en-CA" sz="2000" dirty="0" smtClean="0"/>
              <a:t>does not want </a:t>
            </a:r>
            <a:r>
              <a:rPr lang="en-CA" sz="2000" dirty="0"/>
              <a:t>to eat, shower, or do anything besides lie on her </a:t>
            </a:r>
            <a:r>
              <a:rPr lang="en-CA" sz="2000" dirty="0" smtClean="0"/>
              <a:t>bed, alone. </a:t>
            </a:r>
            <a:r>
              <a:rPr lang="en-CA" sz="2000" dirty="0"/>
              <a:t>Stephanie’s mother decides to take her to their doctor, </a:t>
            </a:r>
            <a:r>
              <a:rPr lang="en-CA" sz="2000" dirty="0" smtClean="0"/>
              <a:t>and Stephanie is diagnosed </a:t>
            </a:r>
            <a:r>
              <a:rPr lang="en-CA" sz="2000" dirty="0"/>
              <a:t>with depression. </a:t>
            </a:r>
            <a:endParaRPr lang="en-CA" sz="2000" dirty="0" smtClean="0"/>
          </a:p>
          <a:p>
            <a:r>
              <a:rPr lang="en-CA" sz="2000" dirty="0" smtClean="0"/>
              <a:t>What </a:t>
            </a:r>
            <a:r>
              <a:rPr lang="en-CA" sz="2000" dirty="0"/>
              <a:t>would you do as a teacher to </a:t>
            </a:r>
            <a:r>
              <a:rPr lang="en-CA" sz="2000" dirty="0" smtClean="0"/>
              <a:t>help Stephanie with </a:t>
            </a:r>
            <a:r>
              <a:rPr lang="en-CA" sz="2000" dirty="0"/>
              <a:t>her depression in your classroom?</a:t>
            </a:r>
          </a:p>
          <a:p>
            <a:pPr marL="0" indent="0">
              <a:buNone/>
            </a:pPr>
            <a:endParaRPr lang="en-CA" dirty="0"/>
          </a:p>
        </p:txBody>
      </p:sp>
      <p:pic>
        <p:nvPicPr>
          <p:cNvPr id="18434" name="Picture 2" descr="http://paradigmmalibu.com/wp-content/uploads/2014/01/teen-gi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2376264" cy="20622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525344"/>
            <a:ext cx="3744416" cy="246221"/>
          </a:xfrm>
          <a:prstGeom prst="rect">
            <a:avLst/>
          </a:prstGeom>
          <a:noFill/>
        </p:spPr>
        <p:txBody>
          <a:bodyPr wrap="square" rtlCol="0">
            <a:spAutoFit/>
          </a:bodyPr>
          <a:lstStyle/>
          <a:p>
            <a:r>
              <a:rPr lang="en-CA" sz="1000" dirty="0"/>
              <a:t>http://paradigmmalibu.com/common-feelings-precede-teen-drug-use/</a:t>
            </a:r>
          </a:p>
        </p:txBody>
      </p:sp>
    </p:spTree>
    <p:extLst>
      <p:ext uri="{BB962C8B-B14F-4D97-AF65-F5344CB8AC3E}">
        <p14:creationId xmlns:p14="http://schemas.microsoft.com/office/powerpoint/2010/main" val="332505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7410400" cy="1600200"/>
          </a:xfrm>
        </p:spPr>
        <p:txBody>
          <a:bodyPr>
            <a:noAutofit/>
          </a:bodyPr>
          <a:lstStyle/>
          <a:p>
            <a:r>
              <a:rPr lang="en-CA" dirty="0" smtClean="0"/>
              <a:t>Implications for Teachers</a:t>
            </a:r>
            <a:endParaRPr lang="en-CA" dirty="0"/>
          </a:p>
        </p:txBody>
      </p:sp>
      <p:sp>
        <p:nvSpPr>
          <p:cNvPr id="3" name="Content Placeholder 2"/>
          <p:cNvSpPr>
            <a:spLocks noGrp="1"/>
          </p:cNvSpPr>
          <p:nvPr>
            <p:ph idx="1"/>
          </p:nvPr>
        </p:nvSpPr>
        <p:spPr>
          <a:xfrm>
            <a:off x="755576" y="836712"/>
            <a:ext cx="7543800" cy="3886200"/>
          </a:xfrm>
        </p:spPr>
        <p:txBody>
          <a:bodyPr/>
          <a:lstStyle/>
          <a:p>
            <a:r>
              <a:rPr lang="en-US" sz="2000" dirty="0" smtClean="0"/>
              <a:t>There </a:t>
            </a:r>
            <a:r>
              <a:rPr lang="en-US" sz="2000" dirty="0"/>
              <a:t>are </a:t>
            </a:r>
            <a:r>
              <a:rPr lang="en-US" sz="2000" dirty="0" smtClean="0"/>
              <a:t>several strategies that teachers can follow to help students with depression.</a:t>
            </a:r>
          </a:p>
          <a:p>
            <a:r>
              <a:rPr lang="en-US" sz="2000" dirty="0" smtClean="0"/>
              <a:t>Some </a:t>
            </a:r>
            <a:r>
              <a:rPr lang="en-US" sz="2000" dirty="0"/>
              <a:t>suggestions include:</a:t>
            </a:r>
            <a:endParaRPr lang="en-CA" sz="2000" dirty="0"/>
          </a:p>
          <a:p>
            <a:pPr lvl="0">
              <a:buFont typeface="Wingdings" panose="05000000000000000000" pitchFamily="2" charset="2"/>
              <a:buChar char="ü"/>
            </a:pPr>
            <a:r>
              <a:rPr lang="en-US" sz="2000" dirty="0" smtClean="0"/>
              <a:t>Developing </a:t>
            </a:r>
            <a:r>
              <a:rPr lang="en-US" sz="2000" dirty="0"/>
              <a:t>a positive relationship</a:t>
            </a:r>
            <a:endParaRPr lang="en-CA" sz="2000" dirty="0"/>
          </a:p>
          <a:p>
            <a:pPr lvl="0">
              <a:buFont typeface="Wingdings" panose="05000000000000000000" pitchFamily="2" charset="2"/>
              <a:buChar char="ü"/>
            </a:pPr>
            <a:r>
              <a:rPr lang="en-US" sz="2000" dirty="0" smtClean="0"/>
              <a:t>Using </a:t>
            </a:r>
            <a:r>
              <a:rPr lang="en-US" sz="2000" dirty="0"/>
              <a:t>positive approaches</a:t>
            </a:r>
            <a:endParaRPr lang="en-CA" sz="2000" dirty="0"/>
          </a:p>
          <a:p>
            <a:pPr lvl="0">
              <a:buFont typeface="Wingdings" panose="05000000000000000000" pitchFamily="2" charset="2"/>
              <a:buChar char="ü"/>
            </a:pPr>
            <a:r>
              <a:rPr lang="en-US" sz="2000" dirty="0" smtClean="0"/>
              <a:t>Remembering </a:t>
            </a:r>
            <a:r>
              <a:rPr lang="en-US" sz="2000" dirty="0"/>
              <a:t>that </a:t>
            </a:r>
            <a:r>
              <a:rPr lang="en-US" sz="2000" dirty="0" smtClean="0"/>
              <a:t>students </a:t>
            </a:r>
            <a:r>
              <a:rPr lang="en-US" sz="2000" dirty="0"/>
              <a:t>are not choosing to be depressed</a:t>
            </a:r>
            <a:endParaRPr lang="en-CA" sz="2000" dirty="0"/>
          </a:p>
          <a:p>
            <a:pPr lvl="0">
              <a:buFont typeface="Wingdings" panose="05000000000000000000" pitchFamily="2" charset="2"/>
              <a:buChar char="ü"/>
            </a:pPr>
            <a:r>
              <a:rPr lang="en-US" sz="2000" dirty="0" smtClean="0"/>
              <a:t>Providing </a:t>
            </a:r>
            <a:r>
              <a:rPr lang="en-US" sz="2000" dirty="0"/>
              <a:t>opportunities for success</a:t>
            </a:r>
            <a:endParaRPr lang="en-CA" sz="2000" dirty="0"/>
          </a:p>
          <a:p>
            <a:pPr marL="0" indent="0">
              <a:buNone/>
            </a:pPr>
            <a:endParaRPr lang="en-CA" dirty="0"/>
          </a:p>
        </p:txBody>
      </p:sp>
      <p:pic>
        <p:nvPicPr>
          <p:cNvPr id="19458" name="Picture 2" descr="http://mysuccessmanifesto.com/wp-content/uploads/2014/01/positiv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39" y="3501008"/>
            <a:ext cx="3571257" cy="23889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8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3408"/>
            <a:ext cx="6781800" cy="1600200"/>
          </a:xfrm>
        </p:spPr>
        <p:txBody>
          <a:bodyPr/>
          <a:lstStyle/>
          <a:p>
            <a:r>
              <a:rPr lang="en-CA" dirty="0" smtClean="0"/>
              <a:t>Mindfulness</a:t>
            </a:r>
            <a:endParaRPr lang="en-CA" dirty="0"/>
          </a:p>
        </p:txBody>
      </p:sp>
      <p:sp>
        <p:nvSpPr>
          <p:cNvPr id="3" name="Content Placeholder 2"/>
          <p:cNvSpPr>
            <a:spLocks noGrp="1"/>
          </p:cNvSpPr>
          <p:nvPr>
            <p:ph idx="1"/>
          </p:nvPr>
        </p:nvSpPr>
        <p:spPr>
          <a:xfrm>
            <a:off x="683568" y="1268760"/>
            <a:ext cx="7543800" cy="4608512"/>
          </a:xfrm>
        </p:spPr>
        <p:txBody>
          <a:bodyPr>
            <a:normAutofit/>
          </a:bodyPr>
          <a:lstStyle/>
          <a:p>
            <a:r>
              <a:rPr lang="en-CA" sz="2000" dirty="0" smtClean="0"/>
              <a:t>Mindfulness </a:t>
            </a:r>
            <a:r>
              <a:rPr lang="en-CA" sz="2000" dirty="0"/>
              <a:t>is about </a:t>
            </a:r>
            <a:r>
              <a:rPr lang="en-CA" sz="2000" dirty="0" smtClean="0"/>
              <a:t>paying </a:t>
            </a:r>
            <a:r>
              <a:rPr lang="en-CA" sz="2000" dirty="0"/>
              <a:t>attention in a particular way: on purpose, in the present moment, and </a:t>
            </a:r>
            <a:r>
              <a:rPr lang="en-CA" sz="2000" dirty="0" smtClean="0"/>
              <a:t>non-judgmentally.</a:t>
            </a:r>
          </a:p>
          <a:p>
            <a:r>
              <a:rPr lang="en-CA" sz="2000" dirty="0" smtClean="0"/>
              <a:t>Mindfulness can help by: </a:t>
            </a:r>
          </a:p>
          <a:p>
            <a:pPr>
              <a:buFont typeface="Wingdings" panose="05000000000000000000" pitchFamily="2" charset="2"/>
              <a:buChar char="ü"/>
            </a:pPr>
            <a:r>
              <a:rPr lang="en-CA" sz="2000" dirty="0" smtClean="0"/>
              <a:t>helping deal </a:t>
            </a:r>
            <a:r>
              <a:rPr lang="en-CA" sz="2000" dirty="0"/>
              <a:t>with stress, anxiety and depression </a:t>
            </a:r>
          </a:p>
          <a:p>
            <a:pPr>
              <a:buFont typeface="Wingdings" panose="05000000000000000000" pitchFamily="2" charset="2"/>
              <a:buChar char="ü"/>
            </a:pPr>
            <a:r>
              <a:rPr lang="en-CA" sz="2000" dirty="0" smtClean="0"/>
              <a:t>increasing </a:t>
            </a:r>
            <a:r>
              <a:rPr lang="en-CA" sz="2000" dirty="0"/>
              <a:t> compassion, empathy, and </a:t>
            </a:r>
            <a:r>
              <a:rPr lang="en-CA" sz="2000" dirty="0" smtClean="0"/>
              <a:t>forgiveness</a:t>
            </a:r>
            <a:r>
              <a:rPr lang="en-CA" sz="2000" dirty="0"/>
              <a:t> </a:t>
            </a:r>
            <a:endParaRPr lang="en-CA" sz="2000" dirty="0" smtClean="0"/>
          </a:p>
          <a:p>
            <a:pPr>
              <a:buFont typeface="Wingdings" panose="05000000000000000000" pitchFamily="2" charset="2"/>
              <a:buChar char="ü"/>
            </a:pPr>
            <a:endParaRPr lang="en-CA" sz="2000" dirty="0"/>
          </a:p>
          <a:p>
            <a:r>
              <a:rPr lang="en-CA" sz="2000" dirty="0" smtClean="0"/>
              <a:t>It is becoming </a:t>
            </a:r>
            <a:r>
              <a:rPr lang="en-CA" sz="2000" dirty="0"/>
              <a:t>more practiced in school </a:t>
            </a:r>
            <a:r>
              <a:rPr lang="en-CA" sz="2000" dirty="0" smtClean="0"/>
              <a:t>systems. </a:t>
            </a:r>
          </a:p>
          <a:p>
            <a:r>
              <a:rPr lang="en-CA" sz="2000" dirty="0" smtClean="0"/>
              <a:t> Edmonton </a:t>
            </a:r>
            <a:r>
              <a:rPr lang="en-CA" sz="2000" dirty="0"/>
              <a:t>and Vancouver school districts now offer mindfulness training to all its </a:t>
            </a:r>
            <a:r>
              <a:rPr lang="en-CA" sz="2000" dirty="0" smtClean="0"/>
              <a:t>teachers.</a:t>
            </a:r>
            <a:r>
              <a:rPr lang="en-CA" sz="2000" dirty="0"/>
              <a:t> </a:t>
            </a:r>
            <a:endParaRPr lang="en-CA" sz="2000" dirty="0" smtClean="0"/>
          </a:p>
          <a:p>
            <a:pPr marL="0" indent="0">
              <a:buNone/>
            </a:pPr>
            <a:endParaRPr lang="en-CA" sz="2900" dirty="0"/>
          </a:p>
          <a:p>
            <a:endParaRPr lang="en-CA" dirty="0"/>
          </a:p>
        </p:txBody>
      </p:sp>
    </p:spTree>
    <p:extLst>
      <p:ext uri="{BB962C8B-B14F-4D97-AF65-F5344CB8AC3E}">
        <p14:creationId xmlns:p14="http://schemas.microsoft.com/office/powerpoint/2010/main" val="2608981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5416"/>
            <a:ext cx="6781800" cy="1600200"/>
          </a:xfrm>
        </p:spPr>
        <p:txBody>
          <a:bodyPr/>
          <a:lstStyle/>
          <a:p>
            <a:r>
              <a:rPr lang="en-CA" dirty="0" smtClean="0"/>
              <a:t>Mindfulness</a:t>
            </a:r>
            <a:endParaRPr lang="en-CA" dirty="0"/>
          </a:p>
        </p:txBody>
      </p:sp>
      <p:sp>
        <p:nvSpPr>
          <p:cNvPr id="3" name="Content Placeholder 2"/>
          <p:cNvSpPr>
            <a:spLocks noGrp="1"/>
          </p:cNvSpPr>
          <p:nvPr>
            <p:ph idx="1"/>
          </p:nvPr>
        </p:nvSpPr>
        <p:spPr>
          <a:xfrm>
            <a:off x="755576" y="980728"/>
            <a:ext cx="7543800" cy="3886200"/>
          </a:xfrm>
        </p:spPr>
        <p:txBody>
          <a:bodyPr/>
          <a:lstStyle/>
          <a:p>
            <a:pPr marL="0" indent="0">
              <a:buNone/>
            </a:pPr>
            <a:r>
              <a:rPr lang="en-CA" b="1" dirty="0"/>
              <a:t>The Mindful Way through Depression </a:t>
            </a:r>
          </a:p>
          <a:p>
            <a:pPr>
              <a:buFont typeface="Wingdings" panose="05000000000000000000" pitchFamily="2" charset="2"/>
              <a:buChar char="ü"/>
            </a:pPr>
            <a:r>
              <a:rPr lang="en-CA" dirty="0"/>
              <a:t>Focuses on getting well and staying well</a:t>
            </a:r>
          </a:p>
          <a:p>
            <a:pPr>
              <a:buFont typeface="Wingdings" panose="05000000000000000000" pitchFamily="2" charset="2"/>
              <a:buChar char="ü"/>
            </a:pPr>
            <a:r>
              <a:rPr lang="en-CA" dirty="0"/>
              <a:t>Teaches a different relationship to their sadness </a:t>
            </a:r>
          </a:p>
          <a:p>
            <a:pPr>
              <a:buFont typeface="Wingdings" panose="05000000000000000000" pitchFamily="2" charset="2"/>
              <a:buChar char="ü"/>
            </a:pPr>
            <a:r>
              <a:rPr lang="en-CA" dirty="0"/>
              <a:t>8 week Mindfulness training program </a:t>
            </a:r>
          </a:p>
          <a:p>
            <a:pPr>
              <a:buFont typeface="Wingdings" panose="05000000000000000000" pitchFamily="2" charset="2"/>
              <a:buChar char="ü"/>
            </a:pPr>
            <a:r>
              <a:rPr lang="en-CA" dirty="0"/>
              <a:t>Research has proven that in comparison to anti-depressants it is equally as important in treating depression. </a:t>
            </a:r>
          </a:p>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377" y="4293096"/>
            <a:ext cx="6096000" cy="24765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678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385"/>
            <a:ext cx="6781800" cy="1388934"/>
          </a:xfrm>
        </p:spPr>
        <p:txBody>
          <a:bodyPr/>
          <a:lstStyle/>
          <a:p>
            <a:r>
              <a:rPr lang="en-CA" dirty="0" smtClean="0"/>
              <a:t>What is Depression?</a:t>
            </a:r>
            <a:endParaRPr lang="en-CA" dirty="0"/>
          </a:p>
        </p:txBody>
      </p:sp>
      <p:sp>
        <p:nvSpPr>
          <p:cNvPr id="3" name="Content Placeholder 2"/>
          <p:cNvSpPr>
            <a:spLocks noGrp="1"/>
          </p:cNvSpPr>
          <p:nvPr>
            <p:ph idx="1"/>
          </p:nvPr>
        </p:nvSpPr>
        <p:spPr>
          <a:xfrm>
            <a:off x="539552" y="548680"/>
            <a:ext cx="7543800" cy="3886200"/>
          </a:xfrm>
        </p:spPr>
        <p:txBody>
          <a:bodyPr/>
          <a:lstStyle/>
          <a:p>
            <a:r>
              <a:rPr lang="en-CA" sz="2000" dirty="0" smtClean="0"/>
              <a:t>Feelings </a:t>
            </a:r>
            <a:r>
              <a:rPr lang="en-CA" sz="2000" dirty="0"/>
              <a:t>of severe despair over an extended period of time </a:t>
            </a:r>
          </a:p>
          <a:p>
            <a:r>
              <a:rPr lang="en-CA" sz="2000" dirty="0" smtClean="0"/>
              <a:t>Serious </a:t>
            </a:r>
            <a:r>
              <a:rPr lang="en-CA" sz="2000" dirty="0"/>
              <a:t>debilitating illness that effects a person’s physical, emotional, behavioural and cognitive health </a:t>
            </a:r>
          </a:p>
          <a:p>
            <a:r>
              <a:rPr lang="en-CA" sz="2000" dirty="0" smtClean="0"/>
              <a:t>One </a:t>
            </a:r>
            <a:r>
              <a:rPr lang="en-CA" sz="2000" dirty="0"/>
              <a:t>of the most common mental health conditions affecting approximately 10% of the Canadian population </a:t>
            </a:r>
          </a:p>
          <a:p>
            <a:endParaRPr lang="en-CA" dirty="0"/>
          </a:p>
        </p:txBody>
      </p:sp>
      <p:pic>
        <p:nvPicPr>
          <p:cNvPr id="3074" name="Picture 2" descr="http://drhurd.com/wp-content/uploads/2014/06/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02132"/>
            <a:ext cx="4153966" cy="333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14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ea Rose\AppData\Local\Microsoft\Windows\Temporary Internet Files\Content.IE5\0F1U82XO\MC9002309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340768"/>
            <a:ext cx="3291206" cy="4403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387424"/>
            <a:ext cx="6781800" cy="1600200"/>
          </a:xfrm>
        </p:spPr>
        <p:txBody>
          <a:bodyPr/>
          <a:lstStyle/>
          <a:p>
            <a:r>
              <a:rPr lang="en-CA" dirty="0" smtClean="0"/>
              <a:t>Resources</a:t>
            </a:r>
            <a:endParaRPr lang="en-CA" dirty="0"/>
          </a:p>
        </p:txBody>
      </p:sp>
      <p:sp>
        <p:nvSpPr>
          <p:cNvPr id="3" name="Content Placeholder 2"/>
          <p:cNvSpPr>
            <a:spLocks noGrp="1"/>
          </p:cNvSpPr>
          <p:nvPr>
            <p:ph idx="1"/>
          </p:nvPr>
        </p:nvSpPr>
        <p:spPr>
          <a:xfrm>
            <a:off x="251520" y="908720"/>
            <a:ext cx="7543800" cy="5407496"/>
          </a:xfrm>
        </p:spPr>
        <p:txBody>
          <a:bodyPr>
            <a:normAutofit/>
          </a:bodyPr>
          <a:lstStyle/>
          <a:p>
            <a:pPr>
              <a:spcBef>
                <a:spcPts val="0"/>
              </a:spcBef>
            </a:pPr>
            <a:r>
              <a:rPr lang="en-CA" sz="1800" dirty="0" smtClean="0"/>
              <a:t>Several resources available in Canada.</a:t>
            </a:r>
          </a:p>
          <a:p>
            <a:pPr>
              <a:spcBef>
                <a:spcPts val="0"/>
              </a:spcBef>
            </a:pPr>
            <a:r>
              <a:rPr lang="en-CA" sz="1800" dirty="0" smtClean="0"/>
              <a:t>Some of these include: </a:t>
            </a:r>
          </a:p>
          <a:p>
            <a:pPr>
              <a:spcBef>
                <a:spcPts val="0"/>
              </a:spcBef>
              <a:buFont typeface="Wingdings" panose="05000000000000000000" pitchFamily="2" charset="2"/>
              <a:buChar char="ü"/>
            </a:pPr>
            <a:r>
              <a:rPr lang="en-CA" sz="1800" dirty="0" smtClean="0"/>
              <a:t>the Mental </a:t>
            </a:r>
            <a:r>
              <a:rPr lang="en-CA" sz="1800" dirty="0"/>
              <a:t>Health Commission of </a:t>
            </a:r>
            <a:r>
              <a:rPr lang="en-CA" sz="1800" dirty="0" smtClean="0"/>
              <a:t>Canada</a:t>
            </a:r>
          </a:p>
          <a:p>
            <a:pPr>
              <a:spcBef>
                <a:spcPts val="0"/>
              </a:spcBef>
              <a:buFont typeface="Wingdings" panose="05000000000000000000" pitchFamily="2" charset="2"/>
              <a:buChar char="ü"/>
            </a:pPr>
            <a:r>
              <a:rPr lang="en-CA" sz="1800" dirty="0" smtClean="0"/>
              <a:t>Mind </a:t>
            </a:r>
            <a:r>
              <a:rPr lang="en-CA" sz="1800" dirty="0"/>
              <a:t>Your </a:t>
            </a:r>
            <a:r>
              <a:rPr lang="en-CA" sz="1800" dirty="0" smtClean="0"/>
              <a:t>Mind </a:t>
            </a:r>
          </a:p>
          <a:p>
            <a:pPr>
              <a:spcBef>
                <a:spcPts val="0"/>
              </a:spcBef>
              <a:buFont typeface="Wingdings" panose="05000000000000000000" pitchFamily="2" charset="2"/>
              <a:buChar char="ü"/>
            </a:pPr>
            <a:r>
              <a:rPr lang="en-CA" sz="1800" dirty="0" smtClean="0"/>
              <a:t>DepressionHurts.ca</a:t>
            </a:r>
          </a:p>
          <a:p>
            <a:pPr>
              <a:spcBef>
                <a:spcPts val="0"/>
              </a:spcBef>
              <a:buFont typeface="Wingdings" panose="05000000000000000000" pitchFamily="2" charset="2"/>
              <a:buChar char="ü"/>
            </a:pPr>
            <a:r>
              <a:rPr lang="en-CA" sz="1800" dirty="0" smtClean="0"/>
              <a:t>Newfoundland </a:t>
            </a:r>
            <a:r>
              <a:rPr lang="en-CA" sz="1800" dirty="0"/>
              <a:t>and Labrador Mental Health Crisis </a:t>
            </a:r>
            <a:r>
              <a:rPr lang="en-CA" sz="1800" dirty="0" smtClean="0"/>
              <a:t>Line</a:t>
            </a:r>
          </a:p>
          <a:p>
            <a:pPr marL="0" indent="0">
              <a:spcBef>
                <a:spcPts val="0"/>
              </a:spcBef>
              <a:buNone/>
            </a:pPr>
            <a:r>
              <a:rPr lang="en-CA" sz="1800" dirty="0"/>
              <a:t>	</a:t>
            </a:r>
            <a:r>
              <a:rPr lang="en-CA" sz="1800" dirty="0" smtClean="0"/>
              <a:t>(709) 777 - 3200 </a:t>
            </a:r>
            <a:endParaRPr lang="en-CA" sz="1800" dirty="0" smtClean="0"/>
          </a:p>
          <a:p>
            <a:pPr>
              <a:spcBef>
                <a:spcPts val="0"/>
              </a:spcBef>
              <a:buFont typeface="Wingdings" panose="05000000000000000000" pitchFamily="2" charset="2"/>
              <a:buChar char="ü"/>
            </a:pPr>
            <a:r>
              <a:rPr lang="en-CA" sz="1800" dirty="0" smtClean="0"/>
              <a:t>the </a:t>
            </a:r>
            <a:r>
              <a:rPr lang="en-CA" sz="1800" dirty="0"/>
              <a:t>Canadian Mental Health </a:t>
            </a:r>
            <a:r>
              <a:rPr lang="en-CA" sz="1800" dirty="0" smtClean="0"/>
              <a:t>Association</a:t>
            </a:r>
          </a:p>
          <a:p>
            <a:pPr marL="0" indent="0">
              <a:spcBef>
                <a:spcPts val="0"/>
              </a:spcBef>
              <a:buNone/>
            </a:pPr>
            <a:endParaRPr lang="en-CA" sz="1800" dirty="0" smtClean="0"/>
          </a:p>
          <a:p>
            <a:pPr>
              <a:spcBef>
                <a:spcPts val="0"/>
              </a:spcBef>
            </a:pPr>
            <a:r>
              <a:rPr lang="en-CA" sz="1800" dirty="0" smtClean="0"/>
              <a:t>It is important for adolescents to be aware </a:t>
            </a:r>
            <a:r>
              <a:rPr lang="en-CA" sz="1800" dirty="0"/>
              <a:t>of </a:t>
            </a:r>
          </a:p>
          <a:p>
            <a:pPr marL="0" indent="0">
              <a:spcBef>
                <a:spcPts val="0"/>
              </a:spcBef>
              <a:buNone/>
            </a:pPr>
            <a:r>
              <a:rPr lang="en-CA" sz="1800" dirty="0" smtClean="0"/>
              <a:t>     these services and </a:t>
            </a:r>
            <a:r>
              <a:rPr lang="en-CA" sz="1800" dirty="0"/>
              <a:t>to </a:t>
            </a:r>
            <a:r>
              <a:rPr lang="en-CA" sz="1800" dirty="0" smtClean="0"/>
              <a:t>encourage them </a:t>
            </a:r>
            <a:r>
              <a:rPr lang="en-CA" sz="1800" dirty="0"/>
              <a:t>to avail of </a:t>
            </a:r>
            <a:endParaRPr lang="en-CA" sz="1800" dirty="0" smtClean="0"/>
          </a:p>
          <a:p>
            <a:pPr marL="0" indent="0">
              <a:spcBef>
                <a:spcPts val="0"/>
              </a:spcBef>
              <a:buNone/>
            </a:pPr>
            <a:r>
              <a:rPr lang="en-CA" sz="1800" dirty="0"/>
              <a:t> </a:t>
            </a:r>
            <a:r>
              <a:rPr lang="en-CA" sz="1800" dirty="0" smtClean="0"/>
              <a:t>    these </a:t>
            </a:r>
            <a:r>
              <a:rPr lang="en-CA" sz="1800" dirty="0"/>
              <a:t>services if </a:t>
            </a:r>
            <a:r>
              <a:rPr lang="en-CA" sz="1800" dirty="0" smtClean="0"/>
              <a:t>needed.</a:t>
            </a:r>
          </a:p>
          <a:p>
            <a:pPr marL="0" indent="0">
              <a:spcBef>
                <a:spcPts val="0"/>
              </a:spcBef>
              <a:buNone/>
            </a:pPr>
            <a:endParaRPr lang="en-CA" sz="1800" dirty="0" smtClean="0"/>
          </a:p>
          <a:p>
            <a:pPr>
              <a:spcBef>
                <a:spcPts val="0"/>
              </a:spcBef>
            </a:pPr>
            <a:r>
              <a:rPr lang="en-CA" sz="1800" dirty="0" smtClean="0"/>
              <a:t>There are also:</a:t>
            </a:r>
          </a:p>
          <a:p>
            <a:pPr>
              <a:spcBef>
                <a:spcPts val="0"/>
              </a:spcBef>
              <a:buFont typeface="Wingdings" panose="05000000000000000000" pitchFamily="2" charset="2"/>
              <a:buChar char="ü"/>
            </a:pPr>
            <a:r>
              <a:rPr lang="en-CA" sz="1800" dirty="0" smtClean="0"/>
              <a:t>Guidance Counselors</a:t>
            </a:r>
          </a:p>
          <a:p>
            <a:pPr>
              <a:spcBef>
                <a:spcPts val="0"/>
              </a:spcBef>
              <a:buFont typeface="Wingdings" panose="05000000000000000000" pitchFamily="2" charset="2"/>
              <a:buChar char="ü"/>
            </a:pPr>
            <a:r>
              <a:rPr lang="en-CA" sz="1800" dirty="0" smtClean="0"/>
              <a:t>Psychologists</a:t>
            </a:r>
          </a:p>
          <a:p>
            <a:pPr>
              <a:spcBef>
                <a:spcPts val="0"/>
              </a:spcBef>
              <a:buFont typeface="Wingdings" panose="05000000000000000000" pitchFamily="2" charset="2"/>
              <a:buChar char="ü"/>
            </a:pPr>
            <a:r>
              <a:rPr lang="en-CA" sz="1800" dirty="0" smtClean="0"/>
              <a:t>Psychiatrists</a:t>
            </a:r>
          </a:p>
          <a:p>
            <a:pPr>
              <a:spcBef>
                <a:spcPts val="0"/>
              </a:spcBef>
              <a:buFont typeface="Wingdings" panose="05000000000000000000" pitchFamily="2" charset="2"/>
              <a:buChar char="ü"/>
            </a:pPr>
            <a:r>
              <a:rPr lang="en-CA" sz="1800" dirty="0" smtClean="0"/>
              <a:t>Social </a:t>
            </a:r>
            <a:r>
              <a:rPr lang="en-CA" sz="1800" dirty="0"/>
              <a:t>workers </a:t>
            </a:r>
            <a:endParaRPr lang="en-CA" sz="1800" dirty="0" smtClean="0"/>
          </a:p>
          <a:p>
            <a:pPr>
              <a:spcBef>
                <a:spcPts val="0"/>
              </a:spcBef>
              <a:buFont typeface="Wingdings" panose="05000000000000000000" pitchFamily="2" charset="2"/>
              <a:buChar char="ü"/>
            </a:pPr>
            <a:r>
              <a:rPr lang="en-CA" sz="1800" dirty="0" smtClean="0"/>
              <a:t>Teachers</a:t>
            </a:r>
          </a:p>
        </p:txBody>
      </p:sp>
    </p:spTree>
    <p:extLst>
      <p:ext uri="{BB962C8B-B14F-4D97-AF65-F5344CB8AC3E}">
        <p14:creationId xmlns:p14="http://schemas.microsoft.com/office/powerpoint/2010/main" val="1439921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44816" cy="4968552"/>
          </a:xfrm>
        </p:spPr>
        <p:txBody>
          <a:bodyPr>
            <a:normAutofit/>
          </a:bodyPr>
          <a:lstStyle/>
          <a:p>
            <a:pPr algn="ctr"/>
            <a:r>
              <a:rPr lang="en-CA" dirty="0" smtClean="0"/>
              <a:t>Questions?</a:t>
            </a:r>
            <a:br>
              <a:rPr lang="en-CA" dirty="0" smtClean="0"/>
            </a:br>
            <a:r>
              <a:rPr lang="en-CA" dirty="0" smtClean="0"/>
              <a:t> </a:t>
            </a:r>
            <a:br>
              <a:rPr lang="en-CA" dirty="0" smtClean="0"/>
            </a:br>
            <a:r>
              <a:rPr lang="en-CA" dirty="0"/>
              <a:t/>
            </a:r>
            <a:br>
              <a:rPr lang="en-CA" dirty="0"/>
            </a:br>
            <a:r>
              <a:rPr lang="en-CA" dirty="0" smtClean="0"/>
              <a:t/>
            </a:r>
            <a:br>
              <a:rPr lang="en-CA" dirty="0" smtClean="0"/>
            </a:br>
            <a:r>
              <a:rPr lang="en-CA" dirty="0" smtClean="0"/>
              <a:t>Comments?</a:t>
            </a:r>
            <a:endParaRPr lang="en-CA" dirty="0"/>
          </a:p>
        </p:txBody>
      </p:sp>
      <p:pic>
        <p:nvPicPr>
          <p:cNvPr id="1026" name="Picture 2" descr="C:\Users\Andrea Rose\AppData\Local\Microsoft\Windows\Temporary Internet Files\Content.IE5\UT02E4BN\MC900054676[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7864" y="2214705"/>
            <a:ext cx="2430925" cy="241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80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48" y="113184"/>
            <a:ext cx="8532440" cy="1159024"/>
          </a:xfrm>
        </p:spPr>
        <p:txBody>
          <a:bodyPr>
            <a:noAutofit/>
          </a:bodyPr>
          <a:lstStyle/>
          <a:p>
            <a:r>
              <a:rPr lang="en-CA" dirty="0" smtClean="0"/>
              <a:t>Sadness vs. Depression</a:t>
            </a:r>
            <a:endParaRPr lang="en-CA" dirty="0"/>
          </a:p>
        </p:txBody>
      </p:sp>
      <p:sp>
        <p:nvSpPr>
          <p:cNvPr id="3" name="Content Placeholder 2"/>
          <p:cNvSpPr>
            <a:spLocks noGrp="1"/>
          </p:cNvSpPr>
          <p:nvPr>
            <p:ph idx="1"/>
          </p:nvPr>
        </p:nvSpPr>
        <p:spPr>
          <a:xfrm>
            <a:off x="154913" y="1556792"/>
            <a:ext cx="7543800" cy="2987216"/>
          </a:xfrm>
        </p:spPr>
        <p:txBody>
          <a:bodyPr>
            <a:noAutofit/>
          </a:bodyPr>
          <a:lstStyle/>
          <a:p>
            <a:r>
              <a:rPr lang="en-CA" dirty="0" smtClean="0"/>
              <a:t>Sadness lasts for short periods of time, Depression persists for weeks or months </a:t>
            </a:r>
            <a:endParaRPr lang="en-CA" dirty="0"/>
          </a:p>
          <a:p>
            <a:r>
              <a:rPr lang="en-CA" dirty="0" smtClean="0"/>
              <a:t>Sadness </a:t>
            </a:r>
            <a:r>
              <a:rPr lang="en-CA" dirty="0" smtClean="0"/>
              <a:t>usually does not impact a person’s ability to </a:t>
            </a:r>
            <a:r>
              <a:rPr lang="en-CA" dirty="0" smtClean="0"/>
              <a:t>perform daily tasks or function productively whereas </a:t>
            </a:r>
            <a:r>
              <a:rPr lang="en-CA" dirty="0" smtClean="0"/>
              <a:t>Depression does</a:t>
            </a:r>
          </a:p>
          <a:p>
            <a:r>
              <a:rPr lang="en-CA" dirty="0" smtClean="0"/>
              <a:t>Depression involves feelings of being hopeless, </a:t>
            </a:r>
          </a:p>
          <a:p>
            <a:pPr marL="0" indent="0">
              <a:buNone/>
            </a:pPr>
            <a:r>
              <a:rPr lang="en-CA" dirty="0"/>
              <a:t> </a:t>
            </a:r>
            <a:r>
              <a:rPr lang="en-CA" dirty="0" smtClean="0"/>
              <a:t>   helpless and worthless</a:t>
            </a:r>
          </a:p>
          <a:p>
            <a:r>
              <a:rPr lang="en-CA" dirty="0" smtClean="0"/>
              <a:t>Depression is an illness</a:t>
            </a:r>
            <a:endParaRPr lang="en-CA" dirty="0"/>
          </a:p>
        </p:txBody>
      </p:sp>
      <p:pic>
        <p:nvPicPr>
          <p:cNvPr id="1026" name="Picture 2" descr="https://depressioncomix.files.wordpress.com/2013/03/depression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5146"/>
            <a:ext cx="1824137" cy="642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103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1159024"/>
          </a:xfrm>
        </p:spPr>
        <p:txBody>
          <a:bodyPr/>
          <a:lstStyle/>
          <a:p>
            <a:r>
              <a:rPr lang="en-CA" dirty="0" smtClean="0"/>
              <a:t>Adolescent Depression</a:t>
            </a:r>
            <a:endParaRPr lang="en-CA" dirty="0"/>
          </a:p>
        </p:txBody>
      </p:sp>
      <p:sp>
        <p:nvSpPr>
          <p:cNvPr id="3" name="Content Placeholder 2"/>
          <p:cNvSpPr>
            <a:spLocks noGrp="1"/>
          </p:cNvSpPr>
          <p:nvPr>
            <p:ph idx="1"/>
          </p:nvPr>
        </p:nvSpPr>
        <p:spPr>
          <a:xfrm>
            <a:off x="713970" y="332656"/>
            <a:ext cx="7543800" cy="3886200"/>
          </a:xfrm>
        </p:spPr>
        <p:txBody>
          <a:bodyPr/>
          <a:lstStyle/>
          <a:p>
            <a:r>
              <a:rPr lang="en-CA" sz="2000" dirty="0" smtClean="0"/>
              <a:t>Approximately </a:t>
            </a:r>
            <a:r>
              <a:rPr lang="en-CA" sz="2000" dirty="0"/>
              <a:t>1 in 8 adolescents </a:t>
            </a:r>
            <a:r>
              <a:rPr lang="en-CA" sz="2000" dirty="0" smtClean="0"/>
              <a:t>are </a:t>
            </a:r>
            <a:r>
              <a:rPr lang="en-CA" sz="2000" dirty="0"/>
              <a:t>affected by depression </a:t>
            </a:r>
          </a:p>
          <a:p>
            <a:r>
              <a:rPr lang="en-CA" sz="2000" dirty="0" smtClean="0"/>
              <a:t>Feelings </a:t>
            </a:r>
            <a:r>
              <a:rPr lang="en-CA" sz="2000" dirty="0"/>
              <a:t>of depression persist and interfere with ability to function </a:t>
            </a:r>
          </a:p>
          <a:p>
            <a:r>
              <a:rPr lang="en-CA" sz="2000" dirty="0" smtClean="0"/>
              <a:t>Is </a:t>
            </a:r>
            <a:r>
              <a:rPr lang="en-CA" sz="2000" dirty="0"/>
              <a:t>not a weakness or something that can be overcome with willpower </a:t>
            </a:r>
          </a:p>
          <a:p>
            <a:endParaRPr lang="en-CA" dirty="0"/>
          </a:p>
        </p:txBody>
      </p:sp>
      <p:sp>
        <p:nvSpPr>
          <p:cNvPr id="4" name="TextBox 3"/>
          <p:cNvSpPr txBox="1"/>
          <p:nvPr/>
        </p:nvSpPr>
        <p:spPr>
          <a:xfrm>
            <a:off x="2073602" y="6124654"/>
            <a:ext cx="4824536" cy="646331"/>
          </a:xfrm>
          <a:prstGeom prst="rect">
            <a:avLst/>
          </a:prstGeom>
          <a:noFill/>
        </p:spPr>
        <p:txBody>
          <a:bodyPr wrap="square" rtlCol="0">
            <a:spAutoFit/>
          </a:bodyPr>
          <a:lstStyle/>
          <a:p>
            <a:r>
              <a:rPr lang="en-CA" dirty="0">
                <a:hlinkClick r:id="rId2"/>
              </a:rPr>
              <a:t>http://</a:t>
            </a:r>
            <a:r>
              <a:rPr lang="en-CA" dirty="0" smtClean="0">
                <a:hlinkClick r:id="rId2"/>
              </a:rPr>
              <a:t>www.youtube.com/watch?v=MiS02j3zt68</a:t>
            </a:r>
            <a:endParaRPr lang="en-CA" dirty="0" smtClean="0"/>
          </a:p>
          <a:p>
            <a:endParaRPr lang="en-CA" dirty="0" smtClean="0"/>
          </a:p>
        </p:txBody>
      </p:sp>
      <p:pic>
        <p:nvPicPr>
          <p:cNvPr id="1026" name="Picture 2" descr="http://static.tumblr.com/95fa2421d4c24c9416d3b1aa42c7c0d9/e0swepd/GIBmz0lni/tumblr_static_tumblr_mupwjnpdwn1sfidr4o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47" y="2780928"/>
            <a:ext cx="4673040" cy="29206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60232" y="6525344"/>
            <a:ext cx="2483768" cy="246221"/>
          </a:xfrm>
          <a:prstGeom prst="rect">
            <a:avLst/>
          </a:prstGeom>
          <a:noFill/>
        </p:spPr>
        <p:txBody>
          <a:bodyPr wrap="square" rtlCol="0">
            <a:spAutoFit/>
          </a:bodyPr>
          <a:lstStyle/>
          <a:p>
            <a:r>
              <a:rPr lang="en-CA" sz="1000" dirty="0"/>
              <a:t>http://sad-and-hungry.tumblr.com/</a:t>
            </a:r>
          </a:p>
        </p:txBody>
      </p:sp>
    </p:spTree>
    <p:extLst>
      <p:ext uri="{BB962C8B-B14F-4D97-AF65-F5344CB8AC3E}">
        <p14:creationId xmlns:p14="http://schemas.microsoft.com/office/powerpoint/2010/main" val="211829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44" y="-99392"/>
            <a:ext cx="6781800" cy="1312168"/>
          </a:xfrm>
        </p:spPr>
        <p:txBody>
          <a:bodyPr/>
          <a:lstStyle/>
          <a:p>
            <a:r>
              <a:rPr lang="en-CA" dirty="0" smtClean="0"/>
              <a:t>Signs and Symptoms </a:t>
            </a:r>
            <a:endParaRPr lang="en-CA" dirty="0"/>
          </a:p>
        </p:txBody>
      </p:sp>
      <p:sp>
        <p:nvSpPr>
          <p:cNvPr id="3" name="Content Placeholder 2"/>
          <p:cNvSpPr>
            <a:spLocks noGrp="1"/>
          </p:cNvSpPr>
          <p:nvPr>
            <p:ph idx="1"/>
          </p:nvPr>
        </p:nvSpPr>
        <p:spPr>
          <a:xfrm>
            <a:off x="611560" y="476672"/>
            <a:ext cx="7543800" cy="3886200"/>
          </a:xfrm>
        </p:spPr>
        <p:txBody>
          <a:bodyPr/>
          <a:lstStyle/>
          <a:p>
            <a:r>
              <a:rPr lang="en-CA" sz="2000" dirty="0" smtClean="0"/>
              <a:t>Some </a:t>
            </a:r>
            <a:r>
              <a:rPr lang="en-CA" sz="2000" dirty="0"/>
              <a:t>people experience multiple symptoms, </a:t>
            </a:r>
            <a:r>
              <a:rPr lang="en-CA" sz="2000" dirty="0" smtClean="0"/>
              <a:t>others </a:t>
            </a:r>
            <a:r>
              <a:rPr lang="en-CA" sz="2000" dirty="0"/>
              <a:t>have just a few </a:t>
            </a:r>
          </a:p>
          <a:p>
            <a:r>
              <a:rPr lang="en-CA" sz="2000" dirty="0" smtClean="0"/>
              <a:t>Severity </a:t>
            </a:r>
            <a:r>
              <a:rPr lang="en-CA" sz="2000" dirty="0"/>
              <a:t>of symptoms are different for every person and vary over time </a:t>
            </a:r>
          </a:p>
          <a:p>
            <a:r>
              <a:rPr lang="en-CA" sz="2000" dirty="0" smtClean="0"/>
              <a:t>Changes </a:t>
            </a:r>
            <a:r>
              <a:rPr lang="en-CA" sz="2000" dirty="0"/>
              <a:t>in thinking, feeling, behaviour and physical wellbeing </a:t>
            </a:r>
          </a:p>
          <a:p>
            <a:r>
              <a:rPr lang="en-CA" sz="2000" dirty="0" smtClean="0"/>
              <a:t>If </a:t>
            </a:r>
            <a:r>
              <a:rPr lang="en-CA" sz="2000" dirty="0"/>
              <a:t>you are experiencing some of these symptoms, consult your physician to seek help </a:t>
            </a:r>
          </a:p>
          <a:p>
            <a:endParaRPr lang="en-CA" dirty="0"/>
          </a:p>
        </p:txBody>
      </p:sp>
      <p:pic>
        <p:nvPicPr>
          <p:cNvPr id="3074" name="Picture 2" descr="http://www.peterboroughfht.com/wp-content/uploads/2013/06/Anxiety-and-Depress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4" t="5995" r="2415" b="5890"/>
          <a:stretch/>
        </p:blipFill>
        <p:spPr bwMode="auto">
          <a:xfrm>
            <a:off x="3779912" y="2998364"/>
            <a:ext cx="4152890" cy="309431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3367" y="6483533"/>
            <a:ext cx="5112568" cy="246221"/>
          </a:xfrm>
          <a:prstGeom prst="rect">
            <a:avLst/>
          </a:prstGeom>
          <a:noFill/>
        </p:spPr>
        <p:txBody>
          <a:bodyPr wrap="square" rtlCol="0">
            <a:spAutoFit/>
          </a:bodyPr>
          <a:lstStyle/>
          <a:p>
            <a:r>
              <a:rPr lang="en-CA" sz="1000" dirty="0"/>
              <a:t>http://www.peterboroughfht.com/i-am-a-patient/program-and-services/mental-health-programs</a:t>
            </a:r>
          </a:p>
        </p:txBody>
      </p:sp>
    </p:spTree>
    <p:extLst>
      <p:ext uri="{BB962C8B-B14F-4D97-AF65-F5344CB8AC3E}">
        <p14:creationId xmlns:p14="http://schemas.microsoft.com/office/powerpoint/2010/main" val="20273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6781800" cy="1152128"/>
          </a:xfrm>
        </p:spPr>
        <p:txBody>
          <a:bodyPr/>
          <a:lstStyle/>
          <a:p>
            <a:r>
              <a:rPr lang="en-CA" dirty="0" smtClean="0"/>
              <a:t>Physical Changes</a:t>
            </a:r>
            <a:endParaRPr lang="en-CA" dirty="0"/>
          </a:p>
        </p:txBody>
      </p:sp>
      <p:sp>
        <p:nvSpPr>
          <p:cNvPr id="3" name="Content Placeholder 2"/>
          <p:cNvSpPr>
            <a:spLocks noGrp="1"/>
          </p:cNvSpPr>
          <p:nvPr>
            <p:ph idx="1"/>
          </p:nvPr>
        </p:nvSpPr>
        <p:spPr/>
        <p:txBody>
          <a:bodyPr/>
          <a:lstStyle/>
          <a:p>
            <a:r>
              <a:rPr lang="en-CA" sz="2000" dirty="0" smtClean="0"/>
              <a:t>Sleep </a:t>
            </a:r>
            <a:r>
              <a:rPr lang="en-CA" sz="2000" dirty="0"/>
              <a:t>disturbances (Insomnia or Hypersomnia) </a:t>
            </a:r>
          </a:p>
          <a:p>
            <a:r>
              <a:rPr lang="en-CA" sz="2000" dirty="0" smtClean="0"/>
              <a:t>Decreased </a:t>
            </a:r>
            <a:r>
              <a:rPr lang="en-CA" sz="2000" dirty="0"/>
              <a:t>energy, feelings of weakness and fatigue </a:t>
            </a:r>
          </a:p>
          <a:p>
            <a:r>
              <a:rPr lang="en-CA" sz="2000" dirty="0" smtClean="0"/>
              <a:t>Changes </a:t>
            </a:r>
            <a:r>
              <a:rPr lang="en-CA" sz="2000" dirty="0"/>
              <a:t>in appetite (Weight loss or gain) </a:t>
            </a:r>
          </a:p>
          <a:p>
            <a:r>
              <a:rPr lang="en-CA" sz="2000" dirty="0" smtClean="0"/>
              <a:t>Phantom </a:t>
            </a:r>
            <a:r>
              <a:rPr lang="en-CA" sz="2000" dirty="0"/>
              <a:t>pains, muscle aches, headaches </a:t>
            </a:r>
          </a:p>
          <a:p>
            <a:endParaRPr lang="en-CA" dirty="0"/>
          </a:p>
        </p:txBody>
      </p:sp>
      <p:pic>
        <p:nvPicPr>
          <p:cNvPr id="5122" name="Picture 2" descr="http://onekoolblog.files.wordpress.com/2011/02/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145542"/>
            <a:ext cx="3954373" cy="33809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6526530"/>
            <a:ext cx="4929514" cy="246221"/>
          </a:xfrm>
          <a:prstGeom prst="rect">
            <a:avLst/>
          </a:prstGeom>
          <a:noFill/>
        </p:spPr>
        <p:txBody>
          <a:bodyPr wrap="square" rtlCol="0">
            <a:spAutoFit/>
          </a:bodyPr>
          <a:lstStyle/>
          <a:p>
            <a:r>
              <a:rPr lang="en-CA" sz="1000" dirty="0"/>
              <a:t>http://thistimethisspace.com/2007/05/13/headaches-be-gone-home-headache-remedy/</a:t>
            </a:r>
          </a:p>
        </p:txBody>
      </p:sp>
    </p:spTree>
    <p:extLst>
      <p:ext uri="{BB962C8B-B14F-4D97-AF65-F5344CB8AC3E}">
        <p14:creationId xmlns:p14="http://schemas.microsoft.com/office/powerpoint/2010/main" val="328516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781800" cy="1159024"/>
          </a:xfrm>
        </p:spPr>
        <p:txBody>
          <a:bodyPr/>
          <a:lstStyle/>
          <a:p>
            <a:r>
              <a:rPr lang="en-CA" dirty="0" smtClean="0"/>
              <a:t>Changes in Thinking</a:t>
            </a:r>
            <a:endParaRPr lang="en-CA" dirty="0"/>
          </a:p>
        </p:txBody>
      </p:sp>
      <p:sp>
        <p:nvSpPr>
          <p:cNvPr id="3" name="Content Placeholder 2"/>
          <p:cNvSpPr>
            <a:spLocks noGrp="1"/>
          </p:cNvSpPr>
          <p:nvPr>
            <p:ph idx="1"/>
          </p:nvPr>
        </p:nvSpPr>
        <p:spPr>
          <a:xfrm>
            <a:off x="755576" y="548680"/>
            <a:ext cx="7543800" cy="3886200"/>
          </a:xfrm>
        </p:spPr>
        <p:txBody>
          <a:bodyPr/>
          <a:lstStyle/>
          <a:p>
            <a:r>
              <a:rPr lang="en-CA" sz="2000" dirty="0" smtClean="0"/>
              <a:t>Difficulty </a:t>
            </a:r>
            <a:r>
              <a:rPr lang="en-CA" sz="2000" dirty="0"/>
              <a:t>thinking, concentrating or remembering information </a:t>
            </a:r>
          </a:p>
          <a:p>
            <a:r>
              <a:rPr lang="en-CA" sz="2000" dirty="0" smtClean="0"/>
              <a:t>Trouble </a:t>
            </a:r>
            <a:r>
              <a:rPr lang="en-CA" sz="2000" dirty="0"/>
              <a:t>with making decisions </a:t>
            </a:r>
          </a:p>
          <a:p>
            <a:r>
              <a:rPr lang="en-CA" sz="2000" dirty="0" smtClean="0"/>
              <a:t>Preoccupation </a:t>
            </a:r>
            <a:r>
              <a:rPr lang="en-CA" sz="2000" dirty="0"/>
              <a:t>with failures and self-criticism </a:t>
            </a:r>
          </a:p>
          <a:p>
            <a:r>
              <a:rPr lang="en-CA" sz="2000" dirty="0" smtClean="0"/>
              <a:t>Persistent </a:t>
            </a:r>
            <a:r>
              <a:rPr lang="en-CA" sz="2000" dirty="0"/>
              <a:t>thoughts of self-harm, death or suicide </a:t>
            </a:r>
          </a:p>
          <a:p>
            <a:endParaRPr lang="en-CA" dirty="0"/>
          </a:p>
        </p:txBody>
      </p:sp>
      <p:pic>
        <p:nvPicPr>
          <p:cNvPr id="6146" name="Picture 2" descr="http://www.mentalhelp.net/images/root/carriedepressed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29597"/>
            <a:ext cx="4415415" cy="29394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6453336"/>
            <a:ext cx="4032448" cy="246221"/>
          </a:xfrm>
          <a:prstGeom prst="rect">
            <a:avLst/>
          </a:prstGeom>
          <a:noFill/>
        </p:spPr>
        <p:txBody>
          <a:bodyPr wrap="square" rtlCol="0">
            <a:spAutoFit/>
          </a:bodyPr>
          <a:lstStyle/>
          <a:p>
            <a:r>
              <a:rPr lang="en-CA" sz="1000" dirty="0"/>
              <a:t>http://www.mentalhelp.net/poc/view_doc.php?type=doc&amp;id=50442&amp;cn=5</a:t>
            </a:r>
          </a:p>
        </p:txBody>
      </p:sp>
    </p:spTree>
    <p:extLst>
      <p:ext uri="{BB962C8B-B14F-4D97-AF65-F5344CB8AC3E}">
        <p14:creationId xmlns:p14="http://schemas.microsoft.com/office/powerpoint/2010/main" val="3198419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781800" cy="1152128"/>
          </a:xfrm>
        </p:spPr>
        <p:txBody>
          <a:bodyPr/>
          <a:lstStyle/>
          <a:p>
            <a:r>
              <a:rPr lang="en-CA" dirty="0" smtClean="0"/>
              <a:t>Changes in Feeling</a:t>
            </a:r>
            <a:endParaRPr lang="en-CA" dirty="0"/>
          </a:p>
        </p:txBody>
      </p:sp>
      <p:sp>
        <p:nvSpPr>
          <p:cNvPr id="3" name="Content Placeholder 2"/>
          <p:cNvSpPr>
            <a:spLocks noGrp="1"/>
          </p:cNvSpPr>
          <p:nvPr>
            <p:ph idx="1"/>
          </p:nvPr>
        </p:nvSpPr>
        <p:spPr>
          <a:xfrm>
            <a:off x="755576" y="1268760"/>
            <a:ext cx="7543800" cy="3886200"/>
          </a:xfrm>
        </p:spPr>
        <p:txBody>
          <a:bodyPr/>
          <a:lstStyle/>
          <a:p>
            <a:r>
              <a:rPr lang="en-CA" sz="2000" dirty="0" smtClean="0"/>
              <a:t>Loss </a:t>
            </a:r>
            <a:r>
              <a:rPr lang="en-CA" sz="2000" dirty="0"/>
              <a:t>of interest in activities that were once enjoyable </a:t>
            </a:r>
          </a:p>
          <a:p>
            <a:r>
              <a:rPr lang="en-CA" sz="2000" dirty="0" smtClean="0"/>
              <a:t>Feelings of </a:t>
            </a:r>
            <a:r>
              <a:rPr lang="en-CA" sz="2000" dirty="0"/>
              <a:t>worthlessness, hopelessness </a:t>
            </a:r>
          </a:p>
          <a:p>
            <a:r>
              <a:rPr lang="en-CA" sz="2000" dirty="0" smtClean="0"/>
              <a:t>Decrease </a:t>
            </a:r>
            <a:r>
              <a:rPr lang="en-CA" sz="2000" dirty="0"/>
              <a:t>in and self-esteem and confidence </a:t>
            </a:r>
          </a:p>
          <a:p>
            <a:r>
              <a:rPr lang="en-CA" sz="2000" dirty="0" smtClean="0"/>
              <a:t>Feeling </a:t>
            </a:r>
            <a:r>
              <a:rPr lang="en-CA" sz="2000" dirty="0"/>
              <a:t>sad for an extended time period </a:t>
            </a:r>
          </a:p>
          <a:p>
            <a:r>
              <a:rPr lang="en-CA" sz="2000" dirty="0" smtClean="0"/>
              <a:t>Unexplained </a:t>
            </a:r>
            <a:r>
              <a:rPr lang="en-CA" sz="2000" dirty="0"/>
              <a:t>crying for no apparent reason </a:t>
            </a:r>
          </a:p>
          <a:p>
            <a:r>
              <a:rPr lang="en-CA" sz="2000" dirty="0" smtClean="0"/>
              <a:t>Irritability</a:t>
            </a:r>
            <a:r>
              <a:rPr lang="en-CA" sz="2000" dirty="0"/>
              <a:t>, impatience and aggressive feelings </a:t>
            </a:r>
          </a:p>
          <a:p>
            <a:endParaRPr lang="en-CA" dirty="0"/>
          </a:p>
        </p:txBody>
      </p:sp>
      <p:pic>
        <p:nvPicPr>
          <p:cNvPr id="7170" name="Picture 2" descr="http://25.media.tumblr.com/b8ab20ff8c86189a62de0e1f255f1b03/tumblr_mh5slm8KAy1rkxl1vo1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5" r="30459"/>
          <a:stretch/>
        </p:blipFill>
        <p:spPr bwMode="auto">
          <a:xfrm>
            <a:off x="5988674" y="2348880"/>
            <a:ext cx="2826835" cy="36482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4445" y="6504438"/>
            <a:ext cx="6520261" cy="246221"/>
          </a:xfrm>
          <a:prstGeom prst="rect">
            <a:avLst/>
          </a:prstGeom>
          <a:noFill/>
        </p:spPr>
        <p:txBody>
          <a:bodyPr wrap="square" rtlCol="0">
            <a:spAutoFit/>
          </a:bodyPr>
          <a:lstStyle/>
          <a:p>
            <a:r>
              <a:rPr lang="en-CA" sz="1000" dirty="0"/>
              <a:t>http://rebloggy.com/post/black-and-white-text-depressed-depression-sad-words-pain-hurt-alone-ugly-worthle/41406828581</a:t>
            </a:r>
          </a:p>
        </p:txBody>
      </p:sp>
    </p:spTree>
    <p:extLst>
      <p:ext uri="{BB962C8B-B14F-4D97-AF65-F5344CB8AC3E}">
        <p14:creationId xmlns:p14="http://schemas.microsoft.com/office/powerpoint/2010/main" val="1025290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739</TotalTime>
  <Words>1575</Words>
  <Application>Microsoft Office PowerPoint</Application>
  <PresentationFormat>On-screen Show (4:3)</PresentationFormat>
  <Paragraphs>264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Impact</vt:lpstr>
      <vt:lpstr>Times New Roman</vt:lpstr>
      <vt:lpstr>Wingdings</vt:lpstr>
      <vt:lpstr>NewsPrint</vt:lpstr>
      <vt:lpstr>Depression</vt:lpstr>
      <vt:lpstr>  Overview</vt:lpstr>
      <vt:lpstr>What is Depression?</vt:lpstr>
      <vt:lpstr>Sadness vs. Depression</vt:lpstr>
      <vt:lpstr>Adolescent Depression</vt:lpstr>
      <vt:lpstr>Signs and Symptoms </vt:lpstr>
      <vt:lpstr>Physical Changes</vt:lpstr>
      <vt:lpstr>Changes in Thinking</vt:lpstr>
      <vt:lpstr>Changes in Feeling</vt:lpstr>
      <vt:lpstr>Changes in Behaviour</vt:lpstr>
      <vt:lpstr>Etiology / Causes</vt:lpstr>
      <vt:lpstr>Diagnosis</vt:lpstr>
      <vt:lpstr>Treatments</vt:lpstr>
      <vt:lpstr>Treatments</vt:lpstr>
      <vt:lpstr>Treatments</vt:lpstr>
      <vt:lpstr>Treatments</vt:lpstr>
      <vt:lpstr>Major Depression</vt:lpstr>
      <vt:lpstr>Major Depression</vt:lpstr>
      <vt:lpstr>Major Depression</vt:lpstr>
      <vt:lpstr>Atypical Depression</vt:lpstr>
      <vt:lpstr>Seasonal Affective Disorder </vt:lpstr>
      <vt:lpstr>Persistent depressive disorder (dysthymia)</vt:lpstr>
      <vt:lpstr>Postpartum Depression</vt:lpstr>
      <vt:lpstr>Statistics</vt:lpstr>
      <vt:lpstr>Suicide </vt:lpstr>
      <vt:lpstr>Case Study</vt:lpstr>
      <vt:lpstr>Implications for Teachers</vt:lpstr>
      <vt:lpstr>Mindfulness</vt:lpstr>
      <vt:lpstr>Mindfulness</vt:lpstr>
      <vt:lpstr>Resources</vt:lpstr>
      <vt:lpstr>Questions?     Comments?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Andrea Rose</dc:creator>
  <cp:lastModifiedBy>Amanda Hudson</cp:lastModifiedBy>
  <cp:revision>44</cp:revision>
  <dcterms:created xsi:type="dcterms:W3CDTF">2014-11-14T13:03:48Z</dcterms:created>
  <dcterms:modified xsi:type="dcterms:W3CDTF">2014-11-19T01:26:14Z</dcterms:modified>
</cp:coreProperties>
</file>